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318" r:id="rId2"/>
    <p:sldId id="286" r:id="rId3"/>
    <p:sldId id="287" r:id="rId4"/>
    <p:sldId id="289" r:id="rId5"/>
    <p:sldId id="316" r:id="rId6"/>
    <p:sldId id="297" r:id="rId7"/>
    <p:sldId id="298" r:id="rId8"/>
    <p:sldId id="320" r:id="rId9"/>
    <p:sldId id="321" r:id="rId10"/>
    <p:sldId id="319" r:id="rId11"/>
    <p:sldId id="302" r:id="rId12"/>
    <p:sldId id="322" r:id="rId13"/>
    <p:sldId id="325"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414" autoAdjust="0"/>
  </p:normalViewPr>
  <p:slideViewPr>
    <p:cSldViewPr snapToGrid="0">
      <p:cViewPr varScale="1">
        <p:scale>
          <a:sx n="70" d="100"/>
          <a:sy n="70" d="100"/>
        </p:scale>
        <p:origin x="462"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ov_delovni_lis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l-S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overlay val="0"/>
    </c:title>
    <c:autoTitleDeleted val="0"/>
    <c:view3D>
      <c:rotX val="30"/>
      <c:rotY val="0"/>
      <c:rAngAx val="0"/>
      <c:perspective val="0"/>
    </c:view3D>
    <c:floor>
      <c:thickness val="0"/>
    </c:floor>
    <c:sideWall>
      <c:thickness val="0"/>
    </c:sideWall>
    <c:backWall>
      <c:thickness val="0"/>
    </c:backWall>
    <c:plotArea>
      <c:layout>
        <c:manualLayout>
          <c:layoutTarget val="inner"/>
          <c:xMode val="edge"/>
          <c:yMode val="edge"/>
          <c:x val="0.12732296393985237"/>
          <c:y val="0.10605711285001017"/>
          <c:w val="0.77443078235910168"/>
          <c:h val="0.75884766731017961"/>
        </c:manualLayout>
      </c:layout>
      <c:pie3DChart>
        <c:varyColors val="1"/>
        <c:ser>
          <c:idx val="0"/>
          <c:order val="0"/>
          <c:tx>
            <c:strRef>
              <c:f>diplomanti2!$G$2</c:f>
              <c:strCache>
                <c:ptCount val="1"/>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35F8-4EC2-9C06-C0B0B9626BCE}"/>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35F8-4EC2-9C06-C0B0B9626BCE}"/>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35F8-4EC2-9C06-C0B0B9626BCE}"/>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35F8-4EC2-9C06-C0B0B9626BCE}"/>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35F8-4EC2-9C06-C0B0B9626BCE}"/>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35F8-4EC2-9C06-C0B0B9626BCE}"/>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35F8-4EC2-9C06-C0B0B9626BCE}"/>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35F8-4EC2-9C06-C0B0B9626BCE}"/>
              </c:ext>
            </c:extLst>
          </c:dPt>
          <c:dLbls>
            <c:dLbl>
              <c:idx val="2"/>
              <c:layout>
                <c:manualLayout>
                  <c:x val="-3.1198686371100164E-2"/>
                  <c:y val="1.9358737993199964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5-35F8-4EC2-9C06-C0B0B9626BCE}"/>
                </c:ext>
              </c:extLst>
            </c:dLbl>
            <c:dLbl>
              <c:idx val="6"/>
              <c:layout>
                <c:manualLayout>
                  <c:x val="4.8647742561591566E-2"/>
                  <c:y val="-5.4745151740942882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D-35F8-4EC2-9C06-C0B0B9626BCE}"/>
                </c:ext>
              </c:extLst>
            </c:dLbl>
            <c:numFmt formatCode="#.000%" sourceLinked="0"/>
            <c:spPr>
              <a:noFill/>
              <a:ln w="25400">
                <a:noFill/>
              </a:ln>
            </c:spPr>
            <c:txPr>
              <a:bodyPr rot="0" spcFirstLastPara="1" vertOverflow="ellipsis" vert="horz" wrap="square" lIns="38100" tIns="19050" rIns="38100" bIns="19050" anchor="ctr" anchorCtr="1">
                <a:spAutoFit/>
              </a:bodyPr>
              <a:lstStyle/>
              <a:p>
                <a:pPr>
                  <a:defRPr sz="1050" b="0" i="0" u="none" strike="noStrike" kern="1200" spc="0" baseline="0">
                    <a:solidFill>
                      <a:schemeClr val="tx1"/>
                    </a:solidFill>
                    <a:latin typeface="+mn-lt"/>
                    <a:ea typeface="+mn-ea"/>
                    <a:cs typeface="+mn-cs"/>
                  </a:defRPr>
                </a:pPr>
                <a:endParaRPr lang="sl-SI"/>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diplomanti2!$B$3:$B$10</c:f>
              <c:strCache>
                <c:ptCount val="8"/>
                <c:pt idx="0">
                  <c:v>Izobraževalne vede in izobraževanje učiteljev</c:v>
                </c:pt>
                <c:pt idx="1">
                  <c:v>Umetnost in humanistika</c:v>
                </c:pt>
                <c:pt idx="2">
                  <c:v>Družbene, poslovne, upravne in pravne vede</c:v>
                </c:pt>
                <c:pt idx="3">
                  <c:v>Naravoslovje, matematika in računalništvo</c:v>
                </c:pt>
                <c:pt idx="4">
                  <c:v>Tehnika, proizvodne tehnologije in gradbeništvo</c:v>
                </c:pt>
                <c:pt idx="5">
                  <c:v>Kmetijstvo, gozdarstvo, ribištvo, veterinarstvo</c:v>
                </c:pt>
                <c:pt idx="6">
                  <c:v>Zdravstvo in sociala</c:v>
                </c:pt>
                <c:pt idx="7">
                  <c:v>Storitve</c:v>
                </c:pt>
              </c:strCache>
            </c:strRef>
          </c:cat>
          <c:val>
            <c:numRef>
              <c:f>diplomanti2!$G$3:$G$10</c:f>
              <c:numCache>
                <c:formatCode>0.00%</c:formatCode>
                <c:ptCount val="8"/>
                <c:pt idx="0">
                  <c:v>0.12849162011173185</c:v>
                </c:pt>
                <c:pt idx="1">
                  <c:v>0.11731843575418995</c:v>
                </c:pt>
                <c:pt idx="2">
                  <c:v>0.22206703910614525</c:v>
                </c:pt>
                <c:pt idx="3">
                  <c:v>5.4469273743016758E-2</c:v>
                </c:pt>
                <c:pt idx="4">
                  <c:v>0.23044692737430167</c:v>
                </c:pt>
                <c:pt idx="5">
                  <c:v>3.3519553072625698E-2</c:v>
                </c:pt>
                <c:pt idx="6">
                  <c:v>0.11731843575418995</c:v>
                </c:pt>
                <c:pt idx="7">
                  <c:v>9.6368715083798878E-2</c:v>
                </c:pt>
              </c:numCache>
            </c:numRef>
          </c:val>
          <c:extLst>
            <c:ext xmlns:c16="http://schemas.microsoft.com/office/drawing/2014/chart" uri="{C3380CC4-5D6E-409C-BE32-E72D297353CC}">
              <c16:uniqueId val="{00000010-35F8-4EC2-9C06-C0B0B9626BCE}"/>
            </c:ext>
          </c:extLst>
        </c:ser>
        <c:dLbls>
          <c:showLegendKey val="0"/>
          <c:showVal val="0"/>
          <c:showCatName val="0"/>
          <c:showSerName val="0"/>
          <c:showPercent val="0"/>
          <c:showBubbleSize val="0"/>
          <c:showLeaderLines val="1"/>
        </c:dLbls>
      </c:pie3DChart>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sl-SI"/>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glav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l-SI"/>
          </a:p>
        </p:txBody>
      </p:sp>
      <p:sp>
        <p:nvSpPr>
          <p:cNvPr id="3" name="Označba mesta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0CCC0E-9E8C-4E68-B86D-8DCA75A947C5}" type="datetimeFigureOut">
              <a:rPr lang="sl-SI" smtClean="0"/>
              <a:t>3. 04. 2018</a:t>
            </a:fld>
            <a:endParaRPr lang="sl-SI"/>
          </a:p>
        </p:txBody>
      </p:sp>
      <p:sp>
        <p:nvSpPr>
          <p:cNvPr id="4" name="Označba mesta stranske slik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l-SI"/>
          </a:p>
        </p:txBody>
      </p:sp>
      <p:sp>
        <p:nvSpPr>
          <p:cNvPr id="5" name="Označba mesta opomb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6" name="Označba mesta no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l-SI"/>
          </a:p>
        </p:txBody>
      </p:sp>
      <p:sp>
        <p:nvSpPr>
          <p:cNvPr id="7" name="Označba mesta številke diapoz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453C63-DE17-4F09-8CA2-B13E001B42DB}" type="slidenum">
              <a:rPr lang="sl-SI" smtClean="0"/>
              <a:t>‹#›</a:t>
            </a:fld>
            <a:endParaRPr lang="sl-SI"/>
          </a:p>
        </p:txBody>
      </p:sp>
    </p:spTree>
    <p:extLst>
      <p:ext uri="{BB962C8B-B14F-4D97-AF65-F5344CB8AC3E}">
        <p14:creationId xmlns:p14="http://schemas.microsoft.com/office/powerpoint/2010/main" val="3406178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endParaRPr lang="sl-SI" dirty="0"/>
          </a:p>
        </p:txBody>
      </p:sp>
      <p:sp>
        <p:nvSpPr>
          <p:cNvPr id="4" name="Označba mesta številke diapozitiva 3"/>
          <p:cNvSpPr>
            <a:spLocks noGrp="1"/>
          </p:cNvSpPr>
          <p:nvPr>
            <p:ph type="sldNum" sz="quarter" idx="10"/>
          </p:nvPr>
        </p:nvSpPr>
        <p:spPr/>
        <p:txBody>
          <a:bodyPr/>
          <a:lstStyle/>
          <a:p>
            <a:fld id="{4B453C63-DE17-4F09-8CA2-B13E001B42DB}" type="slidenum">
              <a:rPr lang="sl-SI" smtClean="0"/>
              <a:t>13</a:t>
            </a:fld>
            <a:endParaRPr lang="sl-SI"/>
          </a:p>
        </p:txBody>
      </p:sp>
    </p:spTree>
    <p:extLst>
      <p:ext uri="{BB962C8B-B14F-4D97-AF65-F5344CB8AC3E}">
        <p14:creationId xmlns:p14="http://schemas.microsoft.com/office/powerpoint/2010/main" val="336031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ni diapozitiv">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sl-SI" smtClean="0"/>
              <a:t>Uredite slog naslova matrice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smtClean="0"/>
              <a:t>Uredite slog podnaslova matrice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slov in napis">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sl-SI" smtClean="0"/>
              <a:t>Uredite slog naslova matrice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Uredite sloge besedila matrice</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 z napis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l-SI" smtClean="0"/>
              <a:t>Uredite slog naslova matrice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smtClean="0"/>
              <a:t>Uredite sloge besedila matrice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Uredite sloge besedila matrice</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artica z ime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sl-SI" smtClean="0"/>
              <a:t>Uredite slog naslova matrice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Uredite sloge besedila matrice</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t kartice z imen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l-SI" smtClean="0"/>
              <a:t>Uredite slog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smtClean="0"/>
              <a:t>Uredite sloge besedila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Uredite sloge besedila matrice</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Resnično ali neresničn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sl-SI" smtClean="0"/>
              <a:t>Uredite slog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smtClean="0"/>
              <a:t>Uredite sloge besedila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Uredite sloge besedila matrice</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smtClean="0"/>
              <a:t>Uredite slog naslova matrice</a:t>
            </a:r>
            <a:endParaRPr lang="en-US" dirty="0"/>
          </a:p>
        </p:txBody>
      </p:sp>
      <p:sp>
        <p:nvSpPr>
          <p:cNvPr id="3" name="Vertical Text Placeholder 2"/>
          <p:cNvSpPr>
            <a:spLocks noGrp="1"/>
          </p:cNvSpPr>
          <p:nvPr>
            <p:ph type="body" orient="vert" idx="1"/>
          </p:nvPr>
        </p:nvSpPr>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sl-SI" smtClean="0"/>
              <a:t>Uredite slog naslova matrice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sl-SI" smtClean="0"/>
              <a:t>Uredite slog naslova matrice</a:t>
            </a:r>
            <a:endParaRPr lang="en-US" dirty="0"/>
          </a:p>
        </p:txBody>
      </p:sp>
      <p:sp>
        <p:nvSpPr>
          <p:cNvPr id="3" name="Content Placeholder 2"/>
          <p:cNvSpPr>
            <a:spLocks noGrp="1"/>
          </p:cNvSpPr>
          <p:nvPr>
            <p:ph idx="1"/>
          </p:nvPr>
        </p:nvSpPr>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sl-SI" smtClean="0"/>
              <a:t>Uredite slog naslova matrice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Uredite sloge besedila matrice</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smtClean="0"/>
              <a:t>Uredite slog naslova matrice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l-SI" smtClean="0"/>
              <a:t>Uredite slog naslova matrice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sl-SI" smtClean="0"/>
              <a:t>Uredite slog naslova matrice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Naslov in vsebina">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sl-SI" smtClean="0"/>
              <a:t>Uredite slog naslova matrice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sl-SI" smtClean="0"/>
              <a:t>Uredite sloge besedila matrice</a:t>
            </a:r>
          </a:p>
        </p:txBody>
      </p:sp>
      <p:sp>
        <p:nvSpPr>
          <p:cNvPr id="5" name="Date Placeholder 4"/>
          <p:cNvSpPr>
            <a:spLocks noGrp="1"/>
          </p:cNvSpPr>
          <p:nvPr>
            <p:ph type="dt" sz="half" idx="10"/>
          </p:nvPr>
        </p:nvSpPr>
        <p:spPr/>
        <p:txBody>
          <a:bodyPr/>
          <a:lstStyle/>
          <a:p>
            <a:fld id="{42A54C80-263E-416B-A8E0-580EDEADCBDC}" type="datetimeFigureOut">
              <a:rPr lang="en-US" dirty="0"/>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sl-SI" smtClean="0"/>
              <a:t>Uredite slog naslova matrice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l-SI" smtClean="0"/>
              <a:t>Kliknite ikono, če želite dodati sliko</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Date Placeholder 4"/>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sl-SI" smtClean="0"/>
              <a:t>Uredite slog naslova matrice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4/3/2018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sl-SI" sz="2000" dirty="0" smtClean="0">
                <a:solidFill>
                  <a:schemeClr val="tx1"/>
                </a:solidFill>
              </a:rPr>
              <a:t>Novinarska konferenca</a:t>
            </a:r>
            <a:br>
              <a:rPr lang="sl-SI" sz="2000" dirty="0" smtClean="0">
                <a:solidFill>
                  <a:schemeClr val="tx1"/>
                </a:solidFill>
              </a:rPr>
            </a:br>
            <a:r>
              <a:rPr lang="sl-SI" sz="2000" dirty="0" smtClean="0">
                <a:solidFill>
                  <a:schemeClr val="tx1"/>
                </a:solidFill>
              </a:rPr>
              <a:t>Mestna občina Velenje, 4.april 2018</a:t>
            </a:r>
            <a:br>
              <a:rPr lang="sl-SI" sz="2000" dirty="0" smtClean="0">
                <a:solidFill>
                  <a:schemeClr val="tx1"/>
                </a:solidFill>
              </a:rPr>
            </a:br>
            <a:r>
              <a:rPr lang="sl-SI" sz="2000" dirty="0" smtClean="0">
                <a:solidFill>
                  <a:schemeClr val="tx1"/>
                </a:solidFill>
              </a:rPr>
              <a:t/>
            </a:r>
            <a:br>
              <a:rPr lang="sl-SI" sz="2000" dirty="0" smtClean="0">
                <a:solidFill>
                  <a:schemeClr val="tx1"/>
                </a:solidFill>
              </a:rPr>
            </a:br>
            <a:r>
              <a:rPr lang="sl-SI" sz="2000" dirty="0" smtClean="0">
                <a:solidFill>
                  <a:schemeClr val="tx1"/>
                </a:solidFill>
              </a:rPr>
              <a:t>Naslov razvojne regijske </a:t>
            </a:r>
            <a:r>
              <a:rPr lang="sl-SI" sz="2000" dirty="0" err="1" smtClean="0">
                <a:solidFill>
                  <a:schemeClr val="tx1"/>
                </a:solidFill>
              </a:rPr>
              <a:t>konference:</a:t>
            </a:r>
            <a:r>
              <a:rPr lang="sl-SI" sz="2000" dirty="0" err="1" smtClean="0">
                <a:solidFill>
                  <a:srgbClr val="00B050"/>
                </a:solidFill>
              </a:rPr>
              <a:t>„Kako</a:t>
            </a:r>
            <a:r>
              <a:rPr lang="sl-SI" sz="2000" dirty="0" smtClean="0">
                <a:solidFill>
                  <a:srgbClr val="00B050"/>
                </a:solidFill>
              </a:rPr>
              <a:t> strokovnjake navdušiti, da bodo svoje življenjsko poslanstvo uresničili v Savinjsko-šaleški regiji“</a:t>
            </a:r>
            <a:endParaRPr lang="sl-SI" sz="2000" dirty="0">
              <a:solidFill>
                <a:srgbClr val="00B050"/>
              </a:solidFill>
            </a:endParaRPr>
          </a:p>
        </p:txBody>
      </p:sp>
      <p:sp>
        <p:nvSpPr>
          <p:cNvPr id="3" name="Označba mesta vsebine 2"/>
          <p:cNvSpPr>
            <a:spLocks noGrp="1"/>
          </p:cNvSpPr>
          <p:nvPr>
            <p:ph idx="1"/>
          </p:nvPr>
        </p:nvSpPr>
        <p:spPr>
          <a:xfrm>
            <a:off x="677334" y="1930401"/>
            <a:ext cx="8596668" cy="4110962"/>
          </a:xfrm>
        </p:spPr>
        <p:txBody>
          <a:bodyPr/>
          <a:lstStyle/>
          <a:p>
            <a:pPr marL="0" indent="0">
              <a:buNone/>
            </a:pPr>
            <a:endParaRPr lang="sl-SI" dirty="0" smtClean="0"/>
          </a:p>
          <a:p>
            <a:pPr marL="0" indent="0">
              <a:buNone/>
            </a:pPr>
            <a:r>
              <a:rPr lang="sl-SI" dirty="0" smtClean="0"/>
              <a:t>Razlogi za konferenco izhajajo iz ugotovitev raziskave z naslovom </a:t>
            </a:r>
            <a:r>
              <a:rPr lang="sl-SI" dirty="0" smtClean="0">
                <a:solidFill>
                  <a:schemeClr val="tx1"/>
                </a:solidFill>
              </a:rPr>
              <a:t>„Priložnosti za delo in življenje mladih v SAŠA regiji v obdobju do leta 2030“, ki jo je v letu 2017 opravil JZ CRTI SAŠA</a:t>
            </a:r>
            <a:r>
              <a:rPr lang="sl-SI" dirty="0">
                <a:solidFill>
                  <a:schemeClr val="tx1"/>
                </a:solidFill>
              </a:rPr>
              <a:t> </a:t>
            </a:r>
            <a:r>
              <a:rPr lang="sl-SI" dirty="0" smtClean="0">
                <a:solidFill>
                  <a:schemeClr val="tx1"/>
                </a:solidFill>
              </a:rPr>
              <a:t>z več kot 120 sodelavci iz 10. občin Savinjsko-šaleške regije.</a:t>
            </a:r>
          </a:p>
          <a:p>
            <a:pPr marL="0" indent="0">
              <a:buNone/>
            </a:pPr>
            <a:r>
              <a:rPr lang="sl-SI" dirty="0" smtClean="0">
                <a:solidFill>
                  <a:schemeClr val="tx1"/>
                </a:solidFill>
              </a:rPr>
              <a:t>Častni pokrovitelj konference je Svet županov SAŠA, ki mu v tem mandatu predseduje, </a:t>
            </a:r>
            <a:r>
              <a:rPr lang="sl-SI" dirty="0" err="1" smtClean="0">
                <a:solidFill>
                  <a:schemeClr val="tx1"/>
                </a:solidFill>
              </a:rPr>
              <a:t>g.Bojan</a:t>
            </a:r>
            <a:r>
              <a:rPr lang="sl-SI" dirty="0" smtClean="0">
                <a:solidFill>
                  <a:schemeClr val="tx1"/>
                </a:solidFill>
              </a:rPr>
              <a:t> KONTIČ, župan Mestne občine Velenje.</a:t>
            </a:r>
          </a:p>
          <a:p>
            <a:pPr marL="0" indent="0">
              <a:buNone/>
            </a:pPr>
            <a:r>
              <a:rPr lang="sl-SI" dirty="0" smtClean="0">
                <a:solidFill>
                  <a:schemeClr val="tx1"/>
                </a:solidFill>
              </a:rPr>
              <a:t>Regijska konferenca bo potekala v sklopu celovitih podpornih storitev za potencialne podjetnike in podjetja v okviru SPOT svetovanje Savinjska-Savinjsko šaleške gospodarske zbornice.</a:t>
            </a:r>
          </a:p>
          <a:p>
            <a:pPr marL="0" indent="0">
              <a:buNone/>
            </a:pPr>
            <a:r>
              <a:rPr lang="sl-SI" dirty="0" smtClean="0">
                <a:solidFill>
                  <a:schemeClr val="tx1"/>
                </a:solidFill>
              </a:rPr>
              <a:t>Projekt je sofinanciran s pomočjo Evropskega sklada za regionalni razvoj, Ministrstva za gospodarski razvoj in tehnologijo ter SPIRIT Slovenija, javna agencija</a:t>
            </a:r>
          </a:p>
        </p:txBody>
      </p:sp>
    </p:spTree>
    <p:extLst>
      <p:ext uri="{BB962C8B-B14F-4D97-AF65-F5344CB8AC3E}">
        <p14:creationId xmlns:p14="http://schemas.microsoft.com/office/powerpoint/2010/main" val="2018321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lika 1"/>
          <p:cNvPicPr>
            <a:picLocks noChangeAspect="1"/>
          </p:cNvPicPr>
          <p:nvPr/>
        </p:nvPicPr>
        <p:blipFill rotWithShape="1">
          <a:blip r:embed="rId2">
            <a:extLst>
              <a:ext uri="{28A0092B-C50C-407E-A947-70E740481C1C}">
                <a14:useLocalDpi xmlns:a14="http://schemas.microsoft.com/office/drawing/2010/main" val="0"/>
              </a:ext>
            </a:extLst>
          </a:blip>
          <a:srcRect l="3844" t="12739" r="4391" b="46944"/>
          <a:stretch/>
        </p:blipFill>
        <p:spPr>
          <a:xfrm>
            <a:off x="525520" y="1671146"/>
            <a:ext cx="8605286" cy="3780853"/>
          </a:xfrm>
          <a:prstGeom prst="rect">
            <a:avLst/>
          </a:prstGeom>
        </p:spPr>
      </p:pic>
      <p:sp>
        <p:nvSpPr>
          <p:cNvPr id="3" name="Pravokotnik 2"/>
          <p:cNvSpPr/>
          <p:nvPr/>
        </p:nvSpPr>
        <p:spPr>
          <a:xfrm>
            <a:off x="525521" y="631065"/>
            <a:ext cx="8332614" cy="369332"/>
          </a:xfrm>
          <a:prstGeom prst="rect">
            <a:avLst/>
          </a:prstGeom>
        </p:spPr>
        <p:txBody>
          <a:bodyPr wrap="square">
            <a:spAutoFit/>
          </a:bodyPr>
          <a:lstStyle/>
          <a:p>
            <a:pPr lvl="0"/>
            <a:r>
              <a:rPr lang="sl-SI" dirty="0">
                <a:solidFill>
                  <a:prstClr val="black"/>
                </a:solidFill>
                <a:latin typeface="Myriad Pro" pitchFamily="34" charset="0"/>
              </a:rPr>
              <a:t>Iskani poklici v drugih </a:t>
            </a:r>
            <a:r>
              <a:rPr lang="sl-SI" dirty="0" smtClean="0">
                <a:solidFill>
                  <a:prstClr val="black"/>
                </a:solidFill>
                <a:latin typeface="Myriad Pro" pitchFamily="34" charset="0"/>
              </a:rPr>
              <a:t>dejavnostih</a:t>
            </a:r>
            <a:endParaRPr lang="sl-SI" dirty="0">
              <a:solidFill>
                <a:prstClr val="black"/>
              </a:solidFill>
              <a:latin typeface="Myriad Pro" pitchFamily="34" charset="0"/>
            </a:endParaRPr>
          </a:p>
        </p:txBody>
      </p:sp>
    </p:spTree>
    <p:extLst>
      <p:ext uri="{BB962C8B-B14F-4D97-AF65-F5344CB8AC3E}">
        <p14:creationId xmlns:p14="http://schemas.microsoft.com/office/powerpoint/2010/main" val="1430940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otnik 1"/>
          <p:cNvSpPr/>
          <p:nvPr/>
        </p:nvSpPr>
        <p:spPr>
          <a:xfrm>
            <a:off x="394447" y="259976"/>
            <a:ext cx="6298832" cy="400110"/>
          </a:xfrm>
          <a:prstGeom prst="rect">
            <a:avLst/>
          </a:prstGeom>
        </p:spPr>
        <p:txBody>
          <a:bodyPr wrap="square">
            <a:spAutoFit/>
          </a:bodyPr>
          <a:lstStyle/>
          <a:p>
            <a:r>
              <a:rPr lang="sl-SI" sz="2000" dirty="0" smtClean="0">
                <a:solidFill>
                  <a:srgbClr val="00B050"/>
                </a:solidFill>
              </a:rPr>
              <a:t>Povzetek sporočil raziskave z naslovom „</a:t>
            </a:r>
            <a:endParaRPr lang="sl-SI" sz="2000" dirty="0">
              <a:solidFill>
                <a:srgbClr val="00B050"/>
              </a:solidFill>
            </a:endParaRPr>
          </a:p>
        </p:txBody>
      </p:sp>
      <p:sp>
        <p:nvSpPr>
          <p:cNvPr id="3" name="Pravokotnik 2"/>
          <p:cNvSpPr/>
          <p:nvPr/>
        </p:nvSpPr>
        <p:spPr>
          <a:xfrm>
            <a:off x="394447" y="1039905"/>
            <a:ext cx="9238950" cy="5262979"/>
          </a:xfrm>
          <a:prstGeom prst="rect">
            <a:avLst/>
          </a:prstGeom>
        </p:spPr>
        <p:txBody>
          <a:bodyPr wrap="square">
            <a:spAutoFit/>
          </a:bodyPr>
          <a:lstStyle/>
          <a:p>
            <a:r>
              <a:rPr lang="sl-SI" sz="1600" dirty="0" smtClean="0"/>
              <a:t>Avtorji </a:t>
            </a:r>
            <a:r>
              <a:rPr lang="sl-SI" sz="1600" dirty="0"/>
              <a:t>raziskave </a:t>
            </a:r>
            <a:r>
              <a:rPr lang="sl-SI" sz="1600" dirty="0" smtClean="0"/>
              <a:t>ugotavljamo, </a:t>
            </a:r>
            <a:r>
              <a:rPr lang="sl-SI" sz="1600" dirty="0"/>
              <a:t>da je SAŠA </a:t>
            </a:r>
            <a:r>
              <a:rPr lang="sl-SI" sz="1600" dirty="0" smtClean="0"/>
              <a:t>regija destinacija </a:t>
            </a:r>
            <a:r>
              <a:rPr lang="sl-SI" sz="1600" dirty="0"/>
              <a:t>razvojnih priložnosti. T</a:t>
            </a:r>
            <a:r>
              <a:rPr lang="sl-SI" sz="1600" dirty="0" smtClean="0"/>
              <a:t>ega se  zaveda večina odločevalcev </a:t>
            </a:r>
            <a:r>
              <a:rPr lang="sl-SI" sz="1600" dirty="0"/>
              <a:t>s področja gospodarstva, kot tudi </a:t>
            </a:r>
            <a:r>
              <a:rPr lang="sl-SI" sz="1600" dirty="0" smtClean="0"/>
              <a:t>lokalnih skupnosti. </a:t>
            </a:r>
          </a:p>
          <a:p>
            <a:endParaRPr lang="sl-SI" sz="1600" dirty="0"/>
          </a:p>
          <a:p>
            <a:r>
              <a:rPr lang="sl-SI" sz="1600" dirty="0"/>
              <a:t>Mladi </a:t>
            </a:r>
            <a:r>
              <a:rPr lang="sl-SI" sz="1600" dirty="0" smtClean="0"/>
              <a:t> </a:t>
            </a:r>
            <a:r>
              <a:rPr lang="sl-SI" sz="1600" dirty="0"/>
              <a:t>bodo imeli dobre možnosti za zaposlitev.  Večina  gospodarskih družb napoveduje smele razvojne načrte in v zvezi z njimi tudi intenzivno zaposlovanje. Lokalne skupnosti bodo zaposlovanje spodbujale prednostno na področjih turizma in podjetništva</a:t>
            </a:r>
            <a:r>
              <a:rPr lang="sl-SI" sz="1600" dirty="0" smtClean="0"/>
              <a:t>.</a:t>
            </a:r>
          </a:p>
          <a:p>
            <a:endParaRPr lang="sl-SI" sz="1600" dirty="0"/>
          </a:p>
          <a:p>
            <a:r>
              <a:rPr lang="sl-SI" sz="1600" dirty="0"/>
              <a:t>Regija želi in zna ponuditi </a:t>
            </a:r>
            <a:r>
              <a:rPr lang="sl-SI" sz="1600" dirty="0" smtClean="0"/>
              <a:t>dobre rešitve </a:t>
            </a:r>
            <a:r>
              <a:rPr lang="sl-SI" sz="1600" dirty="0"/>
              <a:t>stanovanjskih problemov. </a:t>
            </a:r>
            <a:r>
              <a:rPr lang="sl-SI" sz="1600" dirty="0" smtClean="0"/>
              <a:t>Ima </a:t>
            </a:r>
            <a:r>
              <a:rPr lang="sl-SI" sz="1600" dirty="0"/>
              <a:t>pogoje za zagotovitev kvalitetnih zdravstvenih, izobraževalnih, družabnih in drugih življenjsko pomembnih storitev za vse, ki v regiji želijo delati in si </a:t>
            </a:r>
            <a:r>
              <a:rPr lang="sl-SI" sz="1600" dirty="0" smtClean="0"/>
              <a:t>v njej ustvariti </a:t>
            </a:r>
            <a:r>
              <a:rPr lang="sl-SI" sz="1600" dirty="0"/>
              <a:t>družino</a:t>
            </a:r>
            <a:r>
              <a:rPr lang="sl-SI" sz="1600" dirty="0" smtClean="0"/>
              <a:t>.</a:t>
            </a:r>
          </a:p>
          <a:p>
            <a:endParaRPr lang="sl-SI" sz="1600" dirty="0"/>
          </a:p>
          <a:p>
            <a:r>
              <a:rPr lang="sl-SI" sz="1600" dirty="0"/>
              <a:t>Gospodarstvo se </a:t>
            </a:r>
            <a:r>
              <a:rPr lang="sl-SI" sz="1600" dirty="0" smtClean="0"/>
              <a:t>bo </a:t>
            </a:r>
            <a:r>
              <a:rPr lang="sl-SI" sz="1600" dirty="0"/>
              <a:t>krepilo, tako v okviru obstoječih, kot tudi novih proizvodnih programov. Resna ovira </a:t>
            </a:r>
            <a:r>
              <a:rPr lang="sl-SI" sz="1600" dirty="0" smtClean="0"/>
              <a:t>pri </a:t>
            </a:r>
            <a:r>
              <a:rPr lang="sl-SI" sz="1600" dirty="0"/>
              <a:t>realizaciji razvojnih načrtov </a:t>
            </a:r>
            <a:r>
              <a:rPr lang="sl-SI" sz="1600" dirty="0" smtClean="0"/>
              <a:t>je </a:t>
            </a:r>
            <a:r>
              <a:rPr lang="sl-SI" sz="1600" dirty="0"/>
              <a:t>pomanjkanje kadrov, posebej še tistih z vrhunskim </a:t>
            </a:r>
            <a:r>
              <a:rPr lang="sl-SI" sz="1600" dirty="0" smtClean="0"/>
              <a:t>znanjem.</a:t>
            </a:r>
          </a:p>
          <a:p>
            <a:endParaRPr lang="sl-SI" sz="1600" dirty="0"/>
          </a:p>
          <a:p>
            <a:r>
              <a:rPr lang="sl-SI" sz="1600" dirty="0"/>
              <a:t>V</a:t>
            </a:r>
            <a:r>
              <a:rPr lang="sl-SI" sz="1600" dirty="0" smtClean="0"/>
              <a:t> </a:t>
            </a:r>
            <a:r>
              <a:rPr lang="sl-SI" sz="1600" dirty="0"/>
              <a:t>iskanju rešitev </a:t>
            </a:r>
            <a:r>
              <a:rPr lang="sl-SI" sz="1600" dirty="0" smtClean="0"/>
              <a:t>bo regija uspešna, </a:t>
            </a:r>
            <a:r>
              <a:rPr lang="sl-SI" sz="1600" dirty="0"/>
              <a:t>če </a:t>
            </a:r>
            <a:r>
              <a:rPr lang="sl-SI" sz="1600" dirty="0" smtClean="0"/>
              <a:t>bo </a:t>
            </a:r>
            <a:r>
              <a:rPr lang="sl-SI" sz="1600" dirty="0"/>
              <a:t>mlade strokovnjake </a:t>
            </a:r>
            <a:r>
              <a:rPr lang="sl-SI" sz="1600" dirty="0" smtClean="0"/>
              <a:t>znala </a:t>
            </a:r>
            <a:r>
              <a:rPr lang="sl-SI" sz="1600" dirty="0"/>
              <a:t>zadržati doma in </a:t>
            </a:r>
            <a:r>
              <a:rPr lang="sl-SI" sz="1600" dirty="0" smtClean="0"/>
              <a:t>jih privabiti tudi od drugod. </a:t>
            </a:r>
          </a:p>
          <a:p>
            <a:endParaRPr lang="sl-SI" sz="1600" dirty="0"/>
          </a:p>
          <a:p>
            <a:r>
              <a:rPr lang="sl-SI" sz="1600" dirty="0"/>
              <a:t>S</a:t>
            </a:r>
            <a:r>
              <a:rPr lang="sl-SI" sz="1600" dirty="0" smtClean="0"/>
              <a:t>AŠA regija predstavlja  velik izziv za vse, ki želijo izkoristiti številne  poslovne priložnosti, obenem pa živeti v čudoviti, neokrnjeni in  bogati naravi.  </a:t>
            </a:r>
          </a:p>
          <a:p>
            <a:endParaRPr lang="sl-SI" sz="1600" dirty="0"/>
          </a:p>
        </p:txBody>
      </p:sp>
      <p:sp>
        <p:nvSpPr>
          <p:cNvPr id="4" name="Pravokotnik 3"/>
          <p:cNvSpPr/>
          <p:nvPr/>
        </p:nvSpPr>
        <p:spPr>
          <a:xfrm>
            <a:off x="394447" y="259975"/>
            <a:ext cx="9045387" cy="646331"/>
          </a:xfrm>
          <a:prstGeom prst="rect">
            <a:avLst/>
          </a:prstGeom>
        </p:spPr>
        <p:txBody>
          <a:bodyPr wrap="square">
            <a:spAutoFit/>
          </a:bodyPr>
          <a:lstStyle/>
          <a:p>
            <a:r>
              <a:rPr lang="sl-SI" dirty="0" smtClean="0">
                <a:solidFill>
                  <a:srgbClr val="00B050"/>
                </a:solidFill>
              </a:rPr>
              <a:t>                                                                    Priložnosti </a:t>
            </a:r>
            <a:r>
              <a:rPr lang="sl-SI" dirty="0">
                <a:solidFill>
                  <a:srgbClr val="00B050"/>
                </a:solidFill>
              </a:rPr>
              <a:t>za delo in življenje mladih v SAŠA regiji v obdobju do leta </a:t>
            </a:r>
            <a:r>
              <a:rPr lang="sl-SI" dirty="0" smtClean="0">
                <a:solidFill>
                  <a:srgbClr val="00B050"/>
                </a:solidFill>
              </a:rPr>
              <a:t>2030“</a:t>
            </a:r>
            <a:endParaRPr lang="sl-SI" dirty="0">
              <a:solidFill>
                <a:srgbClr val="00B050"/>
              </a:solidFill>
            </a:endParaRPr>
          </a:p>
        </p:txBody>
      </p:sp>
    </p:spTree>
    <p:extLst>
      <p:ext uri="{BB962C8B-B14F-4D97-AF65-F5344CB8AC3E}">
        <p14:creationId xmlns:p14="http://schemas.microsoft.com/office/powerpoint/2010/main" val="3771944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otnik 1"/>
          <p:cNvSpPr/>
          <p:nvPr/>
        </p:nvSpPr>
        <p:spPr>
          <a:xfrm>
            <a:off x="822961" y="283464"/>
            <a:ext cx="8321040" cy="2668423"/>
          </a:xfrm>
          <a:prstGeom prst="rect">
            <a:avLst/>
          </a:prstGeom>
        </p:spPr>
        <p:txBody>
          <a:bodyPr wrap="square">
            <a:spAutoFit/>
          </a:bodyPr>
          <a:lstStyle/>
          <a:p>
            <a:pPr algn="ctr">
              <a:lnSpc>
                <a:spcPct val="107000"/>
              </a:lnSpc>
              <a:spcAft>
                <a:spcPts val="800"/>
              </a:spcAft>
            </a:pPr>
            <a:r>
              <a:rPr lang="sl-SI" b="1" dirty="0">
                <a:latin typeface="Calibri" panose="020F0502020204030204" pitchFamily="34" charset="0"/>
                <a:ea typeface="Calibri" panose="020F0502020204030204" pitchFamily="34" charset="0"/>
                <a:cs typeface="Times New Roman" panose="02020603050405020304" pitchFamily="18" charset="0"/>
              </a:rPr>
              <a:t>VABILO</a:t>
            </a:r>
            <a:endParaRPr lang="sl-SI"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sl-SI" dirty="0">
                <a:latin typeface="Calibri" panose="020F0502020204030204" pitchFamily="34" charset="0"/>
                <a:ea typeface="Calibri" panose="020F0502020204030204" pitchFamily="34" charset="0"/>
                <a:cs typeface="Times New Roman" panose="02020603050405020304" pitchFamily="18" charset="0"/>
              </a:rPr>
              <a:t>na regijsko razvojno konferenco z naslovom </a:t>
            </a:r>
            <a:r>
              <a:rPr lang="sl-SI" b="1" dirty="0">
                <a:latin typeface="Calibri" panose="020F0502020204030204" pitchFamily="34" charset="0"/>
                <a:ea typeface="Calibri" panose="020F0502020204030204" pitchFamily="34" charset="0"/>
                <a:cs typeface="Times New Roman" panose="02020603050405020304" pitchFamily="18" charset="0"/>
              </a:rPr>
              <a:t>»Kako strokovnjake navdušiti, da bodo svoje življenjsko poslanstvo uresničili v Savinjsko-šaleški regiji«</a:t>
            </a:r>
            <a:endParaRPr lang="sl-SI"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sl-SI" dirty="0">
                <a:latin typeface="Calibri" panose="020F0502020204030204" pitchFamily="34" charset="0"/>
                <a:ea typeface="Calibri" panose="020F0502020204030204" pitchFamily="34" charset="0"/>
                <a:cs typeface="Times New Roman" panose="02020603050405020304" pitchFamily="18" charset="0"/>
              </a:rPr>
              <a:t>V četrtek, </a:t>
            </a:r>
            <a:r>
              <a:rPr lang="sl-SI" b="1" dirty="0">
                <a:latin typeface="Calibri" panose="020F0502020204030204" pitchFamily="34" charset="0"/>
                <a:ea typeface="Calibri" panose="020F0502020204030204" pitchFamily="34" charset="0"/>
                <a:cs typeface="Times New Roman" panose="02020603050405020304" pitchFamily="18" charset="0"/>
              </a:rPr>
              <a:t>19. aprila 2018, vas ob 11.uri</a:t>
            </a:r>
            <a:r>
              <a:rPr lang="sl-SI" dirty="0">
                <a:latin typeface="Calibri" panose="020F0502020204030204" pitchFamily="34" charset="0"/>
                <a:ea typeface="Calibri" panose="020F0502020204030204" pitchFamily="34" charset="0"/>
                <a:cs typeface="Times New Roman" panose="02020603050405020304" pitchFamily="18" charset="0"/>
              </a:rPr>
              <a:t> vabimo v </a:t>
            </a:r>
            <a:r>
              <a:rPr lang="sl-SI" b="1" dirty="0">
                <a:latin typeface="Calibri" panose="020F0502020204030204" pitchFamily="34" charset="0"/>
                <a:ea typeface="Calibri" panose="020F0502020204030204" pitchFamily="34" charset="0"/>
                <a:cs typeface="Times New Roman" panose="02020603050405020304" pitchFamily="18" charset="0"/>
              </a:rPr>
              <a:t>Vzorčno mesto Velenje, Kidričeva cesta 2b, Velenje</a:t>
            </a:r>
            <a:r>
              <a:rPr lang="sl-SI" sz="1400" dirty="0">
                <a:latin typeface="Calibri" panose="020F0502020204030204" pitchFamily="34" charset="0"/>
                <a:ea typeface="Calibri" panose="020F0502020204030204" pitchFamily="34" charset="0"/>
                <a:cs typeface="Times New Roman" panose="02020603050405020304" pitchFamily="18" charset="0"/>
              </a:rPr>
              <a:t> </a:t>
            </a:r>
            <a:r>
              <a:rPr lang="sl-SI" dirty="0">
                <a:latin typeface="Calibri" panose="020F0502020204030204" pitchFamily="34" charset="0"/>
                <a:ea typeface="Calibri" panose="020F0502020204030204" pitchFamily="34" charset="0"/>
                <a:cs typeface="Times New Roman" panose="02020603050405020304" pitchFamily="18" charset="0"/>
              </a:rPr>
              <a:t>(nakupovalno središče Spar, 1. nadstropje), kjer bomo iz več vidikov predstavili in ovrednotili aktivnosti, ki jih v SAŠA regiji izvajamo, da bi strokovnjake in ostale prebivalce navdušili, da svoje življenjsko poslanstvo uresničijo v Savinjsko-šaleški regiji, ter skupaj opredelili prihodnje aktivnosti,  da dosežemo navedeni cilj</a:t>
            </a:r>
            <a:r>
              <a:rPr lang="sl-SI" dirty="0" smtClean="0">
                <a:latin typeface="Calibri" panose="020F0502020204030204" pitchFamily="34" charset="0"/>
                <a:ea typeface="Calibri" panose="020F0502020204030204" pitchFamily="34" charset="0"/>
                <a:cs typeface="Times New Roman" panose="02020603050405020304" pitchFamily="18" charset="0"/>
              </a:rPr>
              <a:t>.</a:t>
            </a:r>
            <a:endParaRPr lang="sl-SI"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Pravokotnik 2"/>
          <p:cNvSpPr/>
          <p:nvPr/>
        </p:nvSpPr>
        <p:spPr>
          <a:xfrm>
            <a:off x="914400" y="3136392"/>
            <a:ext cx="8229600" cy="1754326"/>
          </a:xfrm>
          <a:prstGeom prst="rect">
            <a:avLst/>
          </a:prstGeom>
        </p:spPr>
        <p:txBody>
          <a:bodyPr wrap="square">
            <a:spAutoFit/>
          </a:bodyPr>
          <a:lstStyle/>
          <a:p>
            <a:pPr algn="just"/>
            <a:r>
              <a:rPr lang="sl-SI" dirty="0"/>
              <a:t>Brez jasno določene demografske politike, brez jasno določenih ciljev, ki bi vodili do ekonomskih, socialnih in še kakšnih stremljenj, brez idej kako povečati odgovornost sedanje generacije prebivalcev do prihodnjih rodov in socialno vzdržne družbe, je smiselnost, uporabnost in nenazadnje izvedljivost strateško-razvojnih načrtov, pa naj si bodo le-ti še tako dobri, domiselni in temeljiti, vprašljiva.</a:t>
            </a:r>
          </a:p>
        </p:txBody>
      </p:sp>
      <p:sp>
        <p:nvSpPr>
          <p:cNvPr id="4" name="Pravokotnik 3"/>
          <p:cNvSpPr/>
          <p:nvPr/>
        </p:nvSpPr>
        <p:spPr>
          <a:xfrm>
            <a:off x="3931919" y="4917472"/>
            <a:ext cx="2615185" cy="369332"/>
          </a:xfrm>
          <a:prstGeom prst="rect">
            <a:avLst/>
          </a:prstGeom>
        </p:spPr>
        <p:txBody>
          <a:bodyPr wrap="square">
            <a:spAutoFit/>
          </a:bodyPr>
          <a:lstStyle/>
          <a:p>
            <a:r>
              <a:rPr lang="sl-SI" dirty="0"/>
              <a:t>HVALA ZA POZORNOST!</a:t>
            </a:r>
          </a:p>
        </p:txBody>
      </p:sp>
    </p:spTree>
    <p:extLst>
      <p:ext uri="{BB962C8B-B14F-4D97-AF65-F5344CB8AC3E}">
        <p14:creationId xmlns:p14="http://schemas.microsoft.com/office/powerpoint/2010/main" val="4290539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1973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avokotnik 2"/>
          <p:cNvSpPr/>
          <p:nvPr/>
        </p:nvSpPr>
        <p:spPr>
          <a:xfrm>
            <a:off x="713232" y="749808"/>
            <a:ext cx="8430768" cy="6571030"/>
          </a:xfrm>
          <a:prstGeom prst="rect">
            <a:avLst/>
          </a:prstGeom>
        </p:spPr>
        <p:txBody>
          <a:bodyPr wrap="square">
            <a:spAutoFit/>
          </a:bodyPr>
          <a:lstStyle/>
          <a:p>
            <a:pPr lvl="0"/>
            <a:r>
              <a:rPr lang="sl-SI" b="1" dirty="0">
                <a:solidFill>
                  <a:srgbClr val="00B050"/>
                </a:solidFill>
              </a:rPr>
              <a:t>SWOT analiza o kvaliteti življenja mladih v SAŠA </a:t>
            </a:r>
            <a:r>
              <a:rPr lang="sl-SI" b="1" dirty="0" smtClean="0">
                <a:solidFill>
                  <a:srgbClr val="00B050"/>
                </a:solidFill>
              </a:rPr>
              <a:t>regiji</a:t>
            </a:r>
          </a:p>
          <a:p>
            <a:pPr lvl="0"/>
            <a:r>
              <a:rPr lang="sl-SI" b="1" dirty="0" smtClean="0">
                <a:solidFill>
                  <a:srgbClr val="00B050"/>
                </a:solidFill>
              </a:rPr>
              <a:t>   </a:t>
            </a:r>
            <a:endParaRPr lang="sl-SI" b="1" dirty="0">
              <a:solidFill>
                <a:srgbClr val="00B050"/>
              </a:solidFill>
            </a:endParaRPr>
          </a:p>
          <a:p>
            <a:pPr lvl="0"/>
            <a:r>
              <a:rPr lang="sl-SI" sz="1600" dirty="0">
                <a:solidFill>
                  <a:prstClr val="black"/>
                </a:solidFill>
              </a:rPr>
              <a:t>V raziskavi je </a:t>
            </a:r>
            <a:r>
              <a:rPr lang="sl-SI" sz="1600" dirty="0">
                <a:solidFill>
                  <a:srgbClr val="00B050"/>
                </a:solidFill>
              </a:rPr>
              <a:t>sodelovalo 60 udeležencev, </a:t>
            </a:r>
            <a:r>
              <a:rPr lang="sl-SI" sz="1600" dirty="0">
                <a:solidFill>
                  <a:prstClr val="black"/>
                </a:solidFill>
              </a:rPr>
              <a:t>organiziranih v študentskem klubu, podjetništvu, na Fakulteti za</a:t>
            </a:r>
            <a:r>
              <a:rPr lang="pl-PL" sz="1600" dirty="0">
                <a:solidFill>
                  <a:prstClr val="black"/>
                </a:solidFill>
              </a:rPr>
              <a:t>energetiko in Visoki šoli za </a:t>
            </a:r>
            <a:r>
              <a:rPr lang="sl-SI" sz="1600" dirty="0">
                <a:solidFill>
                  <a:prstClr val="black"/>
                </a:solidFill>
              </a:rPr>
              <a:t>varstvo okolja, dijaški </a:t>
            </a:r>
            <a:r>
              <a:rPr lang="sl-SI" sz="1600" dirty="0" smtClean="0">
                <a:solidFill>
                  <a:prstClr val="black"/>
                </a:solidFill>
              </a:rPr>
              <a:t>skupnosti, Mladinskem </a:t>
            </a:r>
            <a:r>
              <a:rPr lang="sl-SI" sz="1600" dirty="0">
                <a:solidFill>
                  <a:prstClr val="black"/>
                </a:solidFill>
              </a:rPr>
              <a:t>centru ter v organih lokalnih skupnosti SAŠA regije.</a:t>
            </a:r>
          </a:p>
          <a:p>
            <a:pPr lvl="0"/>
            <a:endParaRPr lang="sl-SI" sz="1300" dirty="0">
              <a:solidFill>
                <a:srgbClr val="FFFFFF"/>
              </a:solidFill>
              <a:latin typeface="MyriadPro-Regular"/>
            </a:endParaRPr>
          </a:p>
          <a:p>
            <a:pPr lvl="0"/>
            <a:r>
              <a:rPr lang="sl-SI" sz="1600" dirty="0">
                <a:solidFill>
                  <a:srgbClr val="00B050"/>
                </a:solidFill>
                <a:latin typeface="Humanist-521Light"/>
              </a:rPr>
              <a:t>Povzetek sporočil mladih udeležencev </a:t>
            </a:r>
            <a:r>
              <a:rPr lang="sl-SI" sz="1600" dirty="0" smtClean="0">
                <a:solidFill>
                  <a:srgbClr val="00B050"/>
                </a:solidFill>
                <a:latin typeface="Humanist-521Light"/>
              </a:rPr>
              <a:t>raziskave</a:t>
            </a:r>
          </a:p>
          <a:p>
            <a:pPr lvl="0"/>
            <a:endParaRPr lang="sl-SI" sz="1600" dirty="0">
              <a:solidFill>
                <a:srgbClr val="00B050"/>
              </a:solidFill>
              <a:latin typeface="Humanist-521Light"/>
            </a:endParaRPr>
          </a:p>
          <a:p>
            <a:pPr lvl="0"/>
            <a:r>
              <a:rPr lang="sl-SI" sz="1600" dirty="0" smtClean="0">
                <a:latin typeface="MyriadPro-Regular"/>
              </a:rPr>
              <a:t>Pogrešamo </a:t>
            </a:r>
            <a:r>
              <a:rPr lang="sl-SI" sz="1600" dirty="0">
                <a:latin typeface="MyriadPro-Regular"/>
              </a:rPr>
              <a:t>celovito strategijo, vizijo razvoja SAŠA regije.</a:t>
            </a:r>
          </a:p>
          <a:p>
            <a:pPr lvl="0"/>
            <a:r>
              <a:rPr lang="sl-SI" sz="1600" dirty="0" smtClean="0">
                <a:latin typeface="MyriadPro-Regular"/>
              </a:rPr>
              <a:t>V </a:t>
            </a:r>
            <a:r>
              <a:rPr lang="sl-SI" sz="1600" dirty="0">
                <a:latin typeface="MyriadPro-Regular"/>
              </a:rPr>
              <a:t>večji meri kot doslej, </a:t>
            </a:r>
            <a:r>
              <a:rPr lang="sl-SI" sz="1600" dirty="0" smtClean="0">
                <a:latin typeface="MyriadPro-Regular"/>
              </a:rPr>
              <a:t>želimo prevzeti </a:t>
            </a:r>
            <a:r>
              <a:rPr lang="sl-SI" sz="1600" dirty="0">
                <a:latin typeface="MyriadPro-Regular"/>
              </a:rPr>
              <a:t>odgovornost za </a:t>
            </a:r>
            <a:r>
              <a:rPr lang="sl-SI" sz="1600" dirty="0" smtClean="0">
                <a:latin typeface="MyriadPro-Regular"/>
              </a:rPr>
              <a:t>razvoj </a:t>
            </a:r>
            <a:r>
              <a:rPr lang="sl-SI" sz="1600" dirty="0">
                <a:latin typeface="MyriadPro-Regular"/>
              </a:rPr>
              <a:t>regije</a:t>
            </a:r>
            <a:endParaRPr lang="sl-SI" sz="1600" dirty="0">
              <a:latin typeface="MyriadPro-Regular"/>
            </a:endParaRPr>
          </a:p>
          <a:p>
            <a:r>
              <a:rPr lang="sl-SI" sz="1600" dirty="0">
                <a:solidFill>
                  <a:srgbClr val="000000"/>
                </a:solidFill>
                <a:latin typeface="MyriadPro-Regular"/>
              </a:rPr>
              <a:t>Z življenjskimi izzivi </a:t>
            </a:r>
            <a:r>
              <a:rPr lang="sl-SI" sz="1600" dirty="0" smtClean="0">
                <a:solidFill>
                  <a:srgbClr val="000000"/>
                </a:solidFill>
                <a:latin typeface="MyriadPro-Regular"/>
              </a:rPr>
              <a:t>smo </a:t>
            </a:r>
            <a:r>
              <a:rPr lang="sl-SI" sz="1600" dirty="0">
                <a:solidFill>
                  <a:srgbClr val="000000"/>
                </a:solidFill>
                <a:latin typeface="MyriadPro-Regular"/>
              </a:rPr>
              <a:t>se sposobni in se </a:t>
            </a:r>
            <a:r>
              <a:rPr lang="sl-SI" sz="1600" dirty="0" smtClean="0">
                <a:solidFill>
                  <a:srgbClr val="000000"/>
                </a:solidFill>
                <a:latin typeface="MyriadPro-Regular"/>
              </a:rPr>
              <a:t>želimo </a:t>
            </a:r>
            <a:r>
              <a:rPr lang="sl-SI" sz="1600" dirty="0">
                <a:solidFill>
                  <a:srgbClr val="000000"/>
                </a:solidFill>
                <a:latin typeface="MyriadPro-Regular"/>
              </a:rPr>
              <a:t>spopasti</a:t>
            </a:r>
            <a:r>
              <a:rPr lang="sl-SI" sz="1600" dirty="0" smtClean="0">
                <a:solidFill>
                  <a:srgbClr val="000000"/>
                </a:solidFill>
                <a:latin typeface="MyriadPro-Regular"/>
              </a:rPr>
              <a:t>.</a:t>
            </a:r>
          </a:p>
          <a:p>
            <a:endParaRPr lang="sl-SI" sz="1600" dirty="0">
              <a:solidFill>
                <a:srgbClr val="000000"/>
              </a:solidFill>
              <a:latin typeface="MyriadPro-Regular"/>
            </a:endParaRPr>
          </a:p>
          <a:p>
            <a:r>
              <a:rPr lang="sl-SI" sz="1600" dirty="0" smtClean="0">
                <a:solidFill>
                  <a:srgbClr val="000000"/>
                </a:solidFill>
                <a:latin typeface="MyriadPro-Regular"/>
              </a:rPr>
              <a:t>Čutimo </a:t>
            </a:r>
            <a:r>
              <a:rPr lang="sl-SI" sz="1600" dirty="0">
                <a:solidFill>
                  <a:srgbClr val="000000"/>
                </a:solidFill>
                <a:latin typeface="MyriadPro-Regular"/>
              </a:rPr>
              <a:t>potrebo po spremembi miselnosti odločevalcev, ki naj bo v večji meri usmerjena v ustvarjanje družbe znanja in razvoja</a:t>
            </a:r>
            <a:r>
              <a:rPr lang="sl-SI" sz="1600" dirty="0" smtClean="0">
                <a:solidFill>
                  <a:srgbClr val="000000"/>
                </a:solidFill>
                <a:latin typeface="MyriadPro-Regular"/>
              </a:rPr>
              <a:t>.</a:t>
            </a:r>
          </a:p>
          <a:p>
            <a:endParaRPr lang="sl-SI" sz="1600" dirty="0">
              <a:solidFill>
                <a:srgbClr val="000000"/>
              </a:solidFill>
              <a:latin typeface="MyriadPro-Regular"/>
            </a:endParaRPr>
          </a:p>
          <a:p>
            <a:r>
              <a:rPr lang="sl-SI" sz="1600" dirty="0">
                <a:solidFill>
                  <a:srgbClr val="000000"/>
                </a:solidFill>
                <a:latin typeface="MyriadPro-Regular"/>
              </a:rPr>
              <a:t>V</a:t>
            </a:r>
            <a:r>
              <a:rPr lang="sl-SI" sz="1600" dirty="0" smtClean="0">
                <a:solidFill>
                  <a:srgbClr val="000000"/>
                </a:solidFill>
                <a:latin typeface="MyriadPro-Regular"/>
              </a:rPr>
              <a:t> </a:t>
            </a:r>
            <a:r>
              <a:rPr lang="sl-SI" sz="1600" dirty="0">
                <a:solidFill>
                  <a:srgbClr val="000000"/>
                </a:solidFill>
                <a:latin typeface="MyriadPro-Regular"/>
              </a:rPr>
              <a:t>medijih </a:t>
            </a:r>
            <a:r>
              <a:rPr lang="sl-SI" sz="1600" dirty="0" smtClean="0">
                <a:solidFill>
                  <a:srgbClr val="000000"/>
                </a:solidFill>
                <a:latin typeface="MyriadPro-Regular"/>
              </a:rPr>
              <a:t>pogrešamo več </a:t>
            </a:r>
            <a:r>
              <a:rPr lang="sl-SI" sz="1600" dirty="0">
                <a:solidFill>
                  <a:srgbClr val="000000"/>
                </a:solidFill>
                <a:latin typeface="MyriadPro-Regular"/>
              </a:rPr>
              <a:t>pozitivnih sporočil o regiji. Preveč je negativnih, kar povzroča nezaupanje in posledično odhod mladih </a:t>
            </a:r>
            <a:r>
              <a:rPr lang="sl-SI" sz="1600" dirty="0" smtClean="0">
                <a:solidFill>
                  <a:srgbClr val="000000"/>
                </a:solidFill>
                <a:latin typeface="MyriadPro-Regular"/>
              </a:rPr>
              <a:t>drugam</a:t>
            </a:r>
            <a:r>
              <a:rPr lang="sl-SI" sz="1600" dirty="0" smtClean="0">
                <a:solidFill>
                  <a:srgbClr val="000000"/>
                </a:solidFill>
                <a:latin typeface="MyriadPro-Regular"/>
              </a:rPr>
              <a:t>.</a:t>
            </a:r>
          </a:p>
          <a:p>
            <a:endParaRPr lang="sl-SI" sz="1600" dirty="0">
              <a:solidFill>
                <a:srgbClr val="000000"/>
              </a:solidFill>
              <a:latin typeface="MyriadPro-Regular"/>
            </a:endParaRPr>
          </a:p>
          <a:p>
            <a:r>
              <a:rPr lang="sl-SI" sz="1600" dirty="0">
                <a:latin typeface="MyriadPro-Regular"/>
              </a:rPr>
              <a:t>Prepričani </a:t>
            </a:r>
            <a:r>
              <a:rPr lang="sl-SI" sz="1600" dirty="0" smtClean="0">
                <a:latin typeface="MyriadPro-Regular"/>
              </a:rPr>
              <a:t>smo</a:t>
            </a:r>
            <a:r>
              <a:rPr lang="sl-SI" sz="1600" dirty="0">
                <a:latin typeface="MyriadPro-Regular"/>
              </a:rPr>
              <a:t>, da je turizem priložnost, ki je v SAŠA regiji še nismo izkoristili.</a:t>
            </a:r>
          </a:p>
          <a:p>
            <a:r>
              <a:rPr lang="sl-SI" sz="1600" dirty="0" smtClean="0">
                <a:latin typeface="MyriadPro-Regular"/>
              </a:rPr>
              <a:t>Savinjsko-šaleško regijo </a:t>
            </a:r>
            <a:r>
              <a:rPr lang="sl-SI" sz="1600" dirty="0">
                <a:latin typeface="MyriadPro-Regular"/>
              </a:rPr>
              <a:t>imamo radi, v njej želimo živeti in ustvarjati, če nam bo to omogočeno.</a:t>
            </a:r>
          </a:p>
          <a:p>
            <a:pPr lvl="0"/>
            <a:endParaRPr lang="sl-SI" sz="1400" dirty="0">
              <a:solidFill>
                <a:srgbClr val="000000"/>
              </a:solidFill>
              <a:latin typeface="MyriadPro-Regular"/>
            </a:endParaRPr>
          </a:p>
          <a:p>
            <a:pPr lvl="0"/>
            <a:endParaRPr lang="sl-SI" sz="1400" dirty="0">
              <a:solidFill>
                <a:srgbClr val="90C226">
                  <a:lumMod val="75000"/>
                </a:srgbClr>
              </a:solidFill>
              <a:latin typeface="MyriadPro-Regular"/>
            </a:endParaRPr>
          </a:p>
          <a:p>
            <a:pPr lvl="0"/>
            <a:endParaRPr lang="sl-SI" sz="1400" dirty="0">
              <a:solidFill>
                <a:srgbClr val="000000"/>
              </a:solidFill>
              <a:latin typeface="MyriadPro-Regular"/>
            </a:endParaRPr>
          </a:p>
          <a:p>
            <a:pPr lvl="0"/>
            <a:endParaRPr lang="sl-SI" sz="1400" dirty="0">
              <a:solidFill>
                <a:srgbClr val="000000"/>
              </a:solidFill>
              <a:latin typeface="MyriadPro-Regular"/>
            </a:endParaRPr>
          </a:p>
          <a:p>
            <a:pPr lvl="0"/>
            <a:endParaRPr lang="sl-SI" sz="1400" dirty="0">
              <a:solidFill>
                <a:srgbClr val="000000"/>
              </a:solidFill>
              <a:latin typeface="MyriadPro-Regular"/>
            </a:endParaRPr>
          </a:p>
          <a:p>
            <a:pPr lvl="0"/>
            <a:endParaRPr lang="sl-SI" sz="1400" dirty="0">
              <a:solidFill>
                <a:srgbClr val="000000"/>
              </a:solidFill>
              <a:latin typeface="MyriadPro-Regular"/>
            </a:endParaRPr>
          </a:p>
        </p:txBody>
      </p:sp>
    </p:spTree>
    <p:extLst>
      <p:ext uri="{BB962C8B-B14F-4D97-AF65-F5344CB8AC3E}">
        <p14:creationId xmlns:p14="http://schemas.microsoft.com/office/powerpoint/2010/main" val="1825481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otnik 1"/>
          <p:cNvSpPr/>
          <p:nvPr/>
        </p:nvSpPr>
        <p:spPr>
          <a:xfrm>
            <a:off x="310551" y="258792"/>
            <a:ext cx="8833449" cy="400110"/>
          </a:xfrm>
          <a:prstGeom prst="rect">
            <a:avLst/>
          </a:prstGeom>
        </p:spPr>
        <p:txBody>
          <a:bodyPr wrap="square">
            <a:spAutoFit/>
          </a:bodyPr>
          <a:lstStyle/>
          <a:p>
            <a:r>
              <a:rPr lang="sl-SI" sz="2000" b="1" dirty="0" smtClean="0">
                <a:solidFill>
                  <a:srgbClr val="00B050"/>
                </a:solidFill>
              </a:rPr>
              <a:t>Demografska študija za območje Savinjsko šaleške regije</a:t>
            </a:r>
          </a:p>
        </p:txBody>
      </p:sp>
      <p:sp>
        <p:nvSpPr>
          <p:cNvPr id="3" name="Pravokotnik 2"/>
          <p:cNvSpPr/>
          <p:nvPr/>
        </p:nvSpPr>
        <p:spPr>
          <a:xfrm>
            <a:off x="310551" y="733245"/>
            <a:ext cx="8833449" cy="2369880"/>
          </a:xfrm>
          <a:prstGeom prst="rect">
            <a:avLst/>
          </a:prstGeom>
        </p:spPr>
        <p:txBody>
          <a:bodyPr wrap="square">
            <a:spAutoFit/>
          </a:bodyPr>
          <a:lstStyle/>
          <a:p>
            <a:endParaRPr lang="sl-SI" dirty="0" smtClean="0"/>
          </a:p>
          <a:p>
            <a:endParaRPr lang="sl-SI" dirty="0"/>
          </a:p>
          <a:p>
            <a:r>
              <a:rPr lang="sl-SI" sz="1600" dirty="0" smtClean="0"/>
              <a:t>SAŠA </a:t>
            </a:r>
            <a:r>
              <a:rPr lang="sl-SI" sz="1600" dirty="0"/>
              <a:t>regija obsega območje desetih občin: Solčava, Luče, Ljubno, Gornji </a:t>
            </a:r>
            <a:r>
              <a:rPr lang="sl-SI" sz="1600" dirty="0" smtClean="0"/>
              <a:t>Grad, Rečica </a:t>
            </a:r>
            <a:r>
              <a:rPr lang="sl-SI" sz="1600" dirty="0"/>
              <a:t>ob Savinji, Nazarje, Mozirje, Šmartno ob Paki, Šoštanj in Velenje</a:t>
            </a:r>
            <a:r>
              <a:rPr lang="sl-SI" sz="1600" dirty="0" smtClean="0"/>
              <a:t>.</a:t>
            </a:r>
          </a:p>
          <a:p>
            <a:endParaRPr lang="sl-SI" sz="1600" dirty="0"/>
          </a:p>
          <a:p>
            <a:r>
              <a:rPr lang="sl-SI" sz="1600" dirty="0"/>
              <a:t>Zavzema 3,5 % površine Slovenije in 30,7 % površine Savinjske statistične regije</a:t>
            </a:r>
            <a:r>
              <a:rPr lang="sl-SI" sz="1600" dirty="0" smtClean="0"/>
              <a:t>.</a:t>
            </a:r>
          </a:p>
          <a:p>
            <a:endParaRPr lang="sl-SI" sz="1600" dirty="0"/>
          </a:p>
          <a:p>
            <a:r>
              <a:rPr lang="sl-SI" sz="1600" dirty="0"/>
              <a:t>Po podatkih Statističnega urada Republike Slovenije je 1. 1. 2017 na </a:t>
            </a:r>
            <a:r>
              <a:rPr lang="sl-SI" sz="1600" dirty="0" smtClean="0"/>
              <a:t>ozemlju SAŠA </a:t>
            </a:r>
            <a:r>
              <a:rPr lang="sl-SI" sz="1600" dirty="0"/>
              <a:t>regije živelo 3,5 % prebivalcev Slovenije.</a:t>
            </a:r>
          </a:p>
        </p:txBody>
      </p:sp>
      <p:sp>
        <p:nvSpPr>
          <p:cNvPr id="4" name="Pravokotnik 3"/>
          <p:cNvSpPr/>
          <p:nvPr/>
        </p:nvSpPr>
        <p:spPr>
          <a:xfrm>
            <a:off x="310551" y="3813048"/>
            <a:ext cx="8988724" cy="1323439"/>
          </a:xfrm>
          <a:prstGeom prst="rect">
            <a:avLst/>
          </a:prstGeom>
        </p:spPr>
        <p:txBody>
          <a:bodyPr wrap="square">
            <a:spAutoFit/>
          </a:bodyPr>
          <a:lstStyle/>
          <a:p>
            <a:r>
              <a:rPr lang="sl-SI" sz="1600" dirty="0"/>
              <a:t>Površina ozemlja: 705,5 km2</a:t>
            </a:r>
          </a:p>
          <a:p>
            <a:r>
              <a:rPr lang="sl-SI" sz="1600" dirty="0"/>
              <a:t>Število prebivalcev (1. 1. 2017</a:t>
            </a:r>
            <a:r>
              <a:rPr lang="sl-SI" sz="1600" dirty="0" smtClean="0"/>
              <a:t>): 60.620</a:t>
            </a:r>
            <a:endParaRPr lang="sl-SI" sz="1600" dirty="0"/>
          </a:p>
          <a:p>
            <a:r>
              <a:rPr lang="sl-SI" sz="1600" dirty="0"/>
              <a:t>Gostota </a:t>
            </a:r>
            <a:r>
              <a:rPr lang="sl-SI" sz="1600" dirty="0" smtClean="0"/>
              <a:t>naseljenosti: 85,9 </a:t>
            </a:r>
            <a:r>
              <a:rPr lang="sl-SI" sz="1600" dirty="0"/>
              <a:t>preb./km2</a:t>
            </a:r>
          </a:p>
          <a:p>
            <a:r>
              <a:rPr lang="sl-SI" sz="1600" dirty="0"/>
              <a:t>Število občin: 10</a:t>
            </a:r>
          </a:p>
          <a:p>
            <a:r>
              <a:rPr lang="sl-SI" sz="1600" dirty="0"/>
              <a:t>Število naselij: 107</a:t>
            </a:r>
          </a:p>
        </p:txBody>
      </p:sp>
    </p:spTree>
    <p:extLst>
      <p:ext uri="{BB962C8B-B14F-4D97-AF65-F5344CB8AC3E}">
        <p14:creationId xmlns:p14="http://schemas.microsoft.com/office/powerpoint/2010/main" val="12951668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otnik 1"/>
          <p:cNvSpPr/>
          <p:nvPr/>
        </p:nvSpPr>
        <p:spPr>
          <a:xfrm>
            <a:off x="672860" y="646981"/>
            <a:ext cx="8471140" cy="6093976"/>
          </a:xfrm>
          <a:prstGeom prst="rect">
            <a:avLst/>
          </a:prstGeom>
        </p:spPr>
        <p:txBody>
          <a:bodyPr wrap="square">
            <a:spAutoFit/>
          </a:bodyPr>
          <a:lstStyle/>
          <a:p>
            <a:r>
              <a:rPr lang="pl-PL" sz="1600" dirty="0" smtClean="0">
                <a:solidFill>
                  <a:srgbClr val="00B050"/>
                </a:solidFill>
              </a:rPr>
              <a:t> </a:t>
            </a:r>
          </a:p>
          <a:p>
            <a:r>
              <a:rPr lang="pl-PL" dirty="0" smtClean="0">
                <a:solidFill>
                  <a:srgbClr val="00B050"/>
                </a:solidFill>
              </a:rPr>
              <a:t>Demografski problemi so dejstvo, vprašanje je, če se tega  dovolj zavedamo!</a:t>
            </a:r>
          </a:p>
          <a:p>
            <a:endParaRPr lang="pl-PL" sz="1600" dirty="0" smtClean="0">
              <a:solidFill>
                <a:srgbClr val="00B050"/>
              </a:solidFill>
            </a:endParaRPr>
          </a:p>
          <a:p>
            <a:pPr algn="just"/>
            <a:r>
              <a:rPr lang="pl-PL" sz="1600" dirty="0" smtClean="0"/>
              <a:t>Previdena rast prebivalcev, starejših od 65 let, </a:t>
            </a:r>
            <a:r>
              <a:rPr lang="pl-PL" sz="1600" dirty="0"/>
              <a:t>v obdobju od 2017 do 2025 in tudi v naslednjih letih, narekuje v vseh občinah </a:t>
            </a:r>
            <a:r>
              <a:rPr lang="pl-PL" sz="1600" dirty="0" smtClean="0"/>
              <a:t>SAŠA regije </a:t>
            </a:r>
            <a:r>
              <a:rPr lang="pl-PL" sz="1600" dirty="0"/>
              <a:t>izrazito potrebo po večanju kapacitet v domovih za </a:t>
            </a:r>
            <a:r>
              <a:rPr lang="pl-PL" sz="1600" dirty="0" smtClean="0"/>
              <a:t>ostarele ter v varovanih stanovanjih. Kako miselno in fizično aktivirati starejše od 65 let?</a:t>
            </a:r>
          </a:p>
          <a:p>
            <a:pPr algn="just"/>
            <a:r>
              <a:rPr lang="pl-PL" sz="1600" dirty="0"/>
              <a:t>P</a:t>
            </a:r>
            <a:r>
              <a:rPr lang="pl-PL" sz="1600" dirty="0" smtClean="0"/>
              <a:t>redvidoma že pred letom 2025 bo zaposljive, posebej še ustrezno izobražene delovne sile močno primanjkovalo tudi v SAŠA regiji.</a:t>
            </a:r>
            <a:endParaRPr lang="pl-PL" sz="1600" dirty="0"/>
          </a:p>
          <a:p>
            <a:endParaRPr lang="pl-PL" sz="1600" dirty="0" smtClean="0">
              <a:solidFill>
                <a:srgbClr val="00B050"/>
              </a:solidFill>
            </a:endParaRPr>
          </a:p>
          <a:p>
            <a:r>
              <a:rPr lang="pl-PL" sz="1600" dirty="0" smtClean="0">
                <a:solidFill>
                  <a:srgbClr val="00B050"/>
                </a:solidFill>
              </a:rPr>
              <a:t>“Zreli” od 15 </a:t>
            </a:r>
            <a:r>
              <a:rPr lang="pl-PL" sz="1600" dirty="0">
                <a:solidFill>
                  <a:srgbClr val="00B050"/>
                </a:solidFill>
              </a:rPr>
              <a:t>do </a:t>
            </a:r>
            <a:r>
              <a:rPr lang="pl-PL" sz="1600" dirty="0" smtClean="0">
                <a:solidFill>
                  <a:srgbClr val="00B050"/>
                </a:solidFill>
              </a:rPr>
              <a:t>64 let             „Mladi” </a:t>
            </a:r>
            <a:r>
              <a:rPr lang="pl-PL" sz="1600" dirty="0">
                <a:solidFill>
                  <a:srgbClr val="00B050"/>
                </a:solidFill>
              </a:rPr>
              <a:t>do </a:t>
            </a:r>
            <a:r>
              <a:rPr lang="pl-PL" sz="1600" dirty="0" smtClean="0">
                <a:solidFill>
                  <a:srgbClr val="00B050"/>
                </a:solidFill>
              </a:rPr>
              <a:t>15 let                 „Stari” 65 let in več</a:t>
            </a:r>
          </a:p>
          <a:p>
            <a:r>
              <a:rPr lang="pl-PL" sz="1600" dirty="0" smtClean="0"/>
              <a:t>1991</a:t>
            </a:r>
            <a:r>
              <a:rPr lang="pl-PL" sz="1600" dirty="0"/>
              <a:t>: 41.827 </a:t>
            </a:r>
            <a:r>
              <a:rPr lang="pl-PL" sz="1600" dirty="0" smtClean="0"/>
              <a:t>                               </a:t>
            </a:r>
            <a:r>
              <a:rPr lang="pl-PL" sz="1600" dirty="0" smtClean="0">
                <a:solidFill>
                  <a:srgbClr val="FF0000"/>
                </a:solidFill>
              </a:rPr>
              <a:t>1991: 14.011                        1991:   4.879  </a:t>
            </a:r>
          </a:p>
          <a:p>
            <a:r>
              <a:rPr lang="pl-PL" sz="1600" dirty="0" smtClean="0"/>
              <a:t>2000</a:t>
            </a:r>
            <a:r>
              <a:rPr lang="pl-PL" sz="1600" dirty="0"/>
              <a:t>: 44.313 </a:t>
            </a:r>
            <a:r>
              <a:rPr lang="pl-PL" sz="1600" dirty="0" smtClean="0"/>
              <a:t>                               2000: 10.640                        2000:   6.749    </a:t>
            </a:r>
          </a:p>
          <a:p>
            <a:r>
              <a:rPr lang="pl-PL" sz="1600" dirty="0" smtClean="0">
                <a:solidFill>
                  <a:srgbClr val="FF0000"/>
                </a:solidFill>
              </a:rPr>
              <a:t>2008</a:t>
            </a:r>
            <a:r>
              <a:rPr lang="pl-PL" sz="1600" dirty="0">
                <a:solidFill>
                  <a:srgbClr val="FF0000"/>
                </a:solidFill>
              </a:rPr>
              <a:t>: 45.203 </a:t>
            </a:r>
            <a:r>
              <a:rPr lang="pl-PL" sz="1600" dirty="0" smtClean="0">
                <a:solidFill>
                  <a:srgbClr val="FF0000"/>
                </a:solidFill>
              </a:rPr>
              <a:t>                               </a:t>
            </a:r>
            <a:r>
              <a:rPr lang="pl-PL" sz="1600" dirty="0" smtClean="0"/>
              <a:t>2008:   8.770                        2008:   8.403</a:t>
            </a:r>
            <a:endParaRPr lang="pl-PL" sz="1600" dirty="0"/>
          </a:p>
          <a:p>
            <a:r>
              <a:rPr lang="pl-PL" sz="1600" dirty="0">
                <a:solidFill>
                  <a:srgbClr val="FF0000"/>
                </a:solidFill>
              </a:rPr>
              <a:t>2016: 41.531 </a:t>
            </a:r>
            <a:r>
              <a:rPr lang="pl-PL" sz="1600" dirty="0" smtClean="0">
                <a:solidFill>
                  <a:srgbClr val="FF0000"/>
                </a:solidFill>
              </a:rPr>
              <a:t> (- 7%)                      2016:  9.168 (- 35%)              2016: 10.109 (+109%)</a:t>
            </a:r>
          </a:p>
          <a:p>
            <a:r>
              <a:rPr lang="pl-PL" sz="1600" dirty="0">
                <a:solidFill>
                  <a:srgbClr val="FF0000"/>
                </a:solidFill>
              </a:rPr>
              <a:t> </a:t>
            </a:r>
            <a:r>
              <a:rPr lang="pl-PL" sz="1600" dirty="0" smtClean="0">
                <a:solidFill>
                  <a:srgbClr val="FF0000"/>
                </a:solidFill>
              </a:rPr>
              <a:t>                                                                                             2030:  porast še za 60%</a:t>
            </a:r>
          </a:p>
          <a:p>
            <a:r>
              <a:rPr lang="pl-PL" sz="1600" dirty="0" smtClean="0"/>
              <a:t>   </a:t>
            </a:r>
            <a:endParaRPr lang="pl-PL" sz="1600" dirty="0"/>
          </a:p>
          <a:p>
            <a:r>
              <a:rPr lang="pl-PL" dirty="0" smtClean="0"/>
              <a:t>                    </a:t>
            </a:r>
            <a:r>
              <a:rPr lang="pl-PL" sz="1600" dirty="0" smtClean="0">
                <a:solidFill>
                  <a:srgbClr val="00B050"/>
                </a:solidFill>
              </a:rPr>
              <a:t>Število žena 15 – 49 let                    Število deklet 10 -25 let</a:t>
            </a:r>
          </a:p>
          <a:p>
            <a:r>
              <a:rPr lang="pl-PL" sz="1600" dirty="0">
                <a:solidFill>
                  <a:srgbClr val="00B050"/>
                </a:solidFill>
              </a:rPr>
              <a:t> </a:t>
            </a:r>
            <a:r>
              <a:rPr lang="pl-PL" sz="1600" dirty="0" smtClean="0">
                <a:solidFill>
                  <a:srgbClr val="00B050"/>
                </a:solidFill>
              </a:rPr>
              <a:t>                     </a:t>
            </a:r>
            <a:r>
              <a:rPr lang="pl-PL" sz="1600" dirty="0" smtClean="0">
                <a:solidFill>
                  <a:srgbClr val="FF0000"/>
                </a:solidFill>
              </a:rPr>
              <a:t>2000:  16.901                                  2000:  6.929</a:t>
            </a:r>
          </a:p>
          <a:p>
            <a:r>
              <a:rPr lang="pl-PL" sz="1600" dirty="0"/>
              <a:t> </a:t>
            </a:r>
            <a:r>
              <a:rPr lang="pl-PL" sz="1600" dirty="0" smtClean="0"/>
              <a:t>                     2008:  15.499                                  2008:  5.533</a:t>
            </a:r>
          </a:p>
          <a:p>
            <a:r>
              <a:rPr lang="pl-PL" sz="1600" dirty="0"/>
              <a:t> </a:t>
            </a:r>
            <a:r>
              <a:rPr lang="pl-PL" sz="1600" dirty="0" smtClean="0"/>
              <a:t>                     </a:t>
            </a:r>
            <a:r>
              <a:rPr lang="pl-PL" sz="1600" dirty="0" smtClean="0">
                <a:solidFill>
                  <a:srgbClr val="FF0000"/>
                </a:solidFill>
              </a:rPr>
              <a:t>2016:  12.804 (-25%)                        2016:  3.861 (-56%)</a:t>
            </a:r>
            <a:endParaRPr lang="pl-PL" sz="1600" dirty="0">
              <a:solidFill>
                <a:srgbClr val="FF0000"/>
              </a:solidFill>
            </a:endParaRPr>
          </a:p>
          <a:p>
            <a:r>
              <a:rPr lang="pl-PL" dirty="0" smtClean="0"/>
              <a:t>                              </a:t>
            </a:r>
            <a:r>
              <a:rPr lang="pl-PL" sz="1600" dirty="0" smtClean="0"/>
              <a:t>Negativni trendi se nadaljuje do leta 2030</a:t>
            </a:r>
          </a:p>
          <a:p>
            <a:endParaRPr lang="pl-PL" dirty="0"/>
          </a:p>
        </p:txBody>
      </p:sp>
    </p:spTree>
    <p:extLst>
      <p:ext uri="{BB962C8B-B14F-4D97-AF65-F5344CB8AC3E}">
        <p14:creationId xmlns:p14="http://schemas.microsoft.com/office/powerpoint/2010/main" val="127688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lika 1"/>
          <p:cNvPicPr>
            <a:picLocks noChangeAspect="1"/>
          </p:cNvPicPr>
          <p:nvPr/>
        </p:nvPicPr>
        <p:blipFill>
          <a:blip r:embed="rId2"/>
          <a:stretch>
            <a:fillRect/>
          </a:stretch>
        </p:blipFill>
        <p:spPr>
          <a:xfrm>
            <a:off x="554164" y="228600"/>
            <a:ext cx="10315575" cy="6227064"/>
          </a:xfrm>
          <a:prstGeom prst="rect">
            <a:avLst/>
          </a:prstGeom>
        </p:spPr>
      </p:pic>
    </p:spTree>
    <p:extLst>
      <p:ext uri="{BB962C8B-B14F-4D97-AF65-F5344CB8AC3E}">
        <p14:creationId xmlns:p14="http://schemas.microsoft.com/office/powerpoint/2010/main" val="3317767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otnik 1"/>
          <p:cNvSpPr/>
          <p:nvPr/>
        </p:nvSpPr>
        <p:spPr>
          <a:xfrm>
            <a:off x="80681" y="62753"/>
            <a:ext cx="9668625" cy="6647974"/>
          </a:xfrm>
          <a:prstGeom prst="rect">
            <a:avLst/>
          </a:prstGeom>
        </p:spPr>
        <p:txBody>
          <a:bodyPr wrap="square">
            <a:spAutoFit/>
          </a:bodyPr>
          <a:lstStyle/>
          <a:p>
            <a:r>
              <a:rPr lang="sl-SI" dirty="0">
                <a:solidFill>
                  <a:srgbClr val="00B050"/>
                </a:solidFill>
              </a:rPr>
              <a:t>Izobraževanje v SAŠA </a:t>
            </a:r>
            <a:r>
              <a:rPr lang="sl-SI" dirty="0" smtClean="0">
                <a:solidFill>
                  <a:srgbClr val="00B050"/>
                </a:solidFill>
              </a:rPr>
              <a:t>regiji</a:t>
            </a:r>
          </a:p>
          <a:p>
            <a:endParaRPr lang="sl-SI" dirty="0">
              <a:solidFill>
                <a:srgbClr val="00B050"/>
              </a:solidFill>
            </a:endParaRPr>
          </a:p>
          <a:p>
            <a:r>
              <a:rPr lang="sl-SI" sz="1600" dirty="0" smtClean="0"/>
              <a:t>Osnovno šolo v SAŠA regiji je v šolskem letu 2016/2017 obiskovalo 5.307 otrok, od teh je bilo 126 tujcev. Število osnovnošolskih otrok v zadnjih štirih letih rahlo narašča.</a:t>
            </a:r>
          </a:p>
          <a:p>
            <a:endParaRPr lang="sl-SI" sz="1600" dirty="0" smtClean="0"/>
          </a:p>
          <a:p>
            <a:r>
              <a:rPr lang="sl-SI" sz="1600" dirty="0" smtClean="0"/>
              <a:t>Srednješolsko </a:t>
            </a:r>
            <a:r>
              <a:rPr lang="sl-SI" sz="1600" dirty="0"/>
              <a:t>izobraževanje </a:t>
            </a:r>
            <a:r>
              <a:rPr lang="sl-SI" sz="1600" dirty="0" smtClean="0"/>
              <a:t>se </a:t>
            </a:r>
            <a:r>
              <a:rPr lang="sl-SI" sz="1600" dirty="0"/>
              <a:t>izvaja v 25 srednješolskih programih na Šolskem centru Velenje</a:t>
            </a:r>
            <a:r>
              <a:rPr lang="sl-SI" sz="1600" dirty="0" smtClean="0"/>
              <a:t>. V šolskem letu 2016/2017 jih je obiskovalo 1.748 dijakov. </a:t>
            </a:r>
            <a:r>
              <a:rPr lang="sl-SI" sz="1600" dirty="0"/>
              <a:t>Število dijakov </a:t>
            </a:r>
            <a:r>
              <a:rPr lang="sl-SI" sz="1600" dirty="0" smtClean="0"/>
              <a:t>se je v petih letih znižalo za </a:t>
            </a:r>
            <a:r>
              <a:rPr lang="sl-SI" sz="1600" dirty="0" smtClean="0"/>
              <a:t>22</a:t>
            </a:r>
            <a:r>
              <a:rPr lang="sl-SI" sz="1600" dirty="0" smtClean="0"/>
              <a:t>5 dijakov.</a:t>
            </a:r>
            <a:endParaRPr lang="sl-SI" sz="1600" dirty="0" smtClean="0"/>
          </a:p>
          <a:p>
            <a:endParaRPr lang="sl-SI" sz="1600" dirty="0"/>
          </a:p>
          <a:p>
            <a:r>
              <a:rPr lang="sl-SI" sz="1600" dirty="0" smtClean="0"/>
              <a:t>Število študentov v šestih višješolskih programih Šolskega centra Velenje </a:t>
            </a:r>
            <a:r>
              <a:rPr lang="sl-SI" sz="1600" dirty="0"/>
              <a:t>v šolskem letu 2016/2017 je bilo 365. Število </a:t>
            </a:r>
            <a:r>
              <a:rPr lang="sl-SI" sz="1600" dirty="0" smtClean="0"/>
              <a:t> </a:t>
            </a:r>
            <a:r>
              <a:rPr lang="sl-SI" sz="1600" dirty="0"/>
              <a:t>študentov na </a:t>
            </a:r>
            <a:r>
              <a:rPr lang="sl-SI" sz="1600" dirty="0" smtClean="0"/>
              <a:t>večini programov </a:t>
            </a:r>
            <a:r>
              <a:rPr lang="sl-SI" sz="1600" dirty="0"/>
              <a:t>iz leta v leto </a:t>
            </a:r>
            <a:r>
              <a:rPr lang="sl-SI" sz="1600" dirty="0" smtClean="0"/>
              <a:t>upada, v petih letih za 148 študentov.</a:t>
            </a:r>
          </a:p>
          <a:p>
            <a:endParaRPr lang="sl-SI" sz="1600" dirty="0"/>
          </a:p>
          <a:p>
            <a:r>
              <a:rPr lang="sl-SI" sz="1600" dirty="0" smtClean="0"/>
              <a:t>Število </a:t>
            </a:r>
            <a:r>
              <a:rPr lang="sl-SI" sz="1600" dirty="0"/>
              <a:t>študentov Fakultete za </a:t>
            </a:r>
            <a:r>
              <a:rPr lang="sl-SI" sz="1600" dirty="0" smtClean="0"/>
              <a:t>energetiko </a:t>
            </a:r>
            <a:r>
              <a:rPr lang="sl-SI" sz="1600" dirty="0"/>
              <a:t>na enoti v </a:t>
            </a:r>
            <a:r>
              <a:rPr lang="sl-SI" sz="1600" dirty="0" smtClean="0"/>
              <a:t>Velenju je v šolskem letu 2016/2017 bilo 46. Fakulteta izvaja VS, UN in MAG študijski program. V petih letih se je število študentov fakultete znižalo za 82.</a:t>
            </a:r>
          </a:p>
          <a:p>
            <a:endParaRPr lang="sl-SI" sz="1600" dirty="0"/>
          </a:p>
          <a:p>
            <a:r>
              <a:rPr lang="sl-SI" sz="1600" dirty="0"/>
              <a:t>Število študentov na visokošolskem </a:t>
            </a:r>
            <a:r>
              <a:rPr lang="sl-SI" sz="1600" dirty="0" smtClean="0"/>
              <a:t>strokovnem </a:t>
            </a:r>
            <a:r>
              <a:rPr lang="sl-SI" sz="1600" dirty="0"/>
              <a:t>in magistrskem programu Visoke šole za varstvo </a:t>
            </a:r>
            <a:r>
              <a:rPr lang="sl-SI" sz="1600" dirty="0" smtClean="0"/>
              <a:t>okolja je v šolskem letu 2016/2017 bilo 138. </a:t>
            </a:r>
            <a:r>
              <a:rPr lang="sl-SI" sz="1600" dirty="0"/>
              <a:t>V</a:t>
            </a:r>
            <a:r>
              <a:rPr lang="sl-SI" sz="1600" dirty="0" smtClean="0"/>
              <a:t> petih letih se je število  znižalo  za 83 študentov. </a:t>
            </a:r>
          </a:p>
          <a:p>
            <a:endParaRPr lang="sl-SI" sz="1600" dirty="0"/>
          </a:p>
          <a:p>
            <a:r>
              <a:rPr lang="sl-SI" sz="1600" dirty="0"/>
              <a:t>Zaposljivost diplomantov Višje strokovne šole in Fakultete za </a:t>
            </a:r>
            <a:r>
              <a:rPr lang="sl-SI" sz="1600" dirty="0" smtClean="0"/>
              <a:t>energetiko je več kot 90%. Slabša, 55%, je pri diplomantih Visoke šole za varstvo okolja. Službo takoj dobi več kot 90% </a:t>
            </a:r>
            <a:r>
              <a:rPr lang="sl-SI" sz="1600" dirty="0"/>
              <a:t>m</a:t>
            </a:r>
            <a:r>
              <a:rPr lang="sl-SI" sz="1600" dirty="0" smtClean="0"/>
              <a:t>aturantov strokovnih </a:t>
            </a:r>
            <a:r>
              <a:rPr lang="sl-SI" sz="1600" dirty="0"/>
              <a:t>s</a:t>
            </a:r>
            <a:r>
              <a:rPr lang="sl-SI" sz="1600" dirty="0" smtClean="0"/>
              <a:t>rednješolskih programov Šolskega centra Velenje.</a:t>
            </a:r>
          </a:p>
          <a:p>
            <a:endParaRPr lang="sl-SI" sz="1400" dirty="0"/>
          </a:p>
          <a:p>
            <a:endParaRPr lang="sl-SI" sz="1400" dirty="0" smtClean="0"/>
          </a:p>
          <a:p>
            <a:endParaRPr lang="sl-SI" sz="1400" dirty="0"/>
          </a:p>
          <a:p>
            <a:endParaRPr lang="sl-SI" sz="1400" dirty="0"/>
          </a:p>
          <a:p>
            <a:endParaRPr lang="sl-SI" sz="1400" dirty="0">
              <a:solidFill>
                <a:srgbClr val="00B050"/>
              </a:solidFill>
            </a:endParaRPr>
          </a:p>
        </p:txBody>
      </p:sp>
      <p:sp>
        <p:nvSpPr>
          <p:cNvPr id="3" name="Pravokotnik 2"/>
          <p:cNvSpPr/>
          <p:nvPr/>
        </p:nvSpPr>
        <p:spPr>
          <a:xfrm>
            <a:off x="80682" y="1810871"/>
            <a:ext cx="9063318" cy="1600438"/>
          </a:xfrm>
          <a:prstGeom prst="rect">
            <a:avLst/>
          </a:prstGeom>
        </p:spPr>
        <p:txBody>
          <a:bodyPr wrap="square">
            <a:spAutoFit/>
          </a:bodyPr>
          <a:lstStyle/>
          <a:p>
            <a:endParaRPr lang="sl-SI" sz="1400" dirty="0" smtClean="0"/>
          </a:p>
          <a:p>
            <a:endParaRPr lang="sl-SI" sz="1400" dirty="0"/>
          </a:p>
          <a:p>
            <a:endParaRPr lang="sl-SI" sz="1400" dirty="0"/>
          </a:p>
          <a:p>
            <a:r>
              <a:rPr lang="sl-SI" sz="1400" dirty="0" smtClean="0"/>
              <a:t> </a:t>
            </a:r>
          </a:p>
          <a:p>
            <a:endParaRPr lang="sl-SI" sz="1400" dirty="0"/>
          </a:p>
          <a:p>
            <a:endParaRPr lang="sl-SI" sz="1400" dirty="0" smtClean="0"/>
          </a:p>
          <a:p>
            <a:endParaRPr lang="sl-SI" sz="1400" dirty="0"/>
          </a:p>
        </p:txBody>
      </p:sp>
    </p:spTree>
    <p:extLst>
      <p:ext uri="{BB962C8B-B14F-4D97-AF65-F5344CB8AC3E}">
        <p14:creationId xmlns:p14="http://schemas.microsoft.com/office/powerpoint/2010/main" val="118816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otnik 1"/>
          <p:cNvSpPr/>
          <p:nvPr/>
        </p:nvSpPr>
        <p:spPr>
          <a:xfrm>
            <a:off x="80682" y="-35858"/>
            <a:ext cx="9063318" cy="3046988"/>
          </a:xfrm>
          <a:prstGeom prst="rect">
            <a:avLst/>
          </a:prstGeom>
        </p:spPr>
        <p:txBody>
          <a:bodyPr wrap="square">
            <a:spAutoFit/>
          </a:bodyPr>
          <a:lstStyle/>
          <a:p>
            <a:r>
              <a:rPr lang="sl-SI" dirty="0">
                <a:solidFill>
                  <a:srgbClr val="00B050"/>
                </a:solidFill>
              </a:rPr>
              <a:t>Študentje s stalnim </a:t>
            </a:r>
            <a:r>
              <a:rPr lang="sl-SI" dirty="0" smtClean="0">
                <a:solidFill>
                  <a:srgbClr val="00B050"/>
                </a:solidFill>
              </a:rPr>
              <a:t>prebivališčem </a:t>
            </a:r>
            <a:r>
              <a:rPr lang="sl-SI" dirty="0">
                <a:solidFill>
                  <a:srgbClr val="00B050"/>
                </a:solidFill>
              </a:rPr>
              <a:t>v SAŠA regiji, ki </a:t>
            </a:r>
            <a:r>
              <a:rPr lang="sl-SI" dirty="0" smtClean="0">
                <a:solidFill>
                  <a:srgbClr val="00B050"/>
                </a:solidFill>
              </a:rPr>
              <a:t>so v </a:t>
            </a:r>
            <a:r>
              <a:rPr lang="sl-SI" dirty="0">
                <a:solidFill>
                  <a:srgbClr val="00B050"/>
                </a:solidFill>
              </a:rPr>
              <a:t>študijskem letu 2016/2017 </a:t>
            </a:r>
            <a:r>
              <a:rPr lang="sl-SI" dirty="0" smtClean="0">
                <a:solidFill>
                  <a:srgbClr val="00B050"/>
                </a:solidFill>
              </a:rPr>
              <a:t>študirali </a:t>
            </a:r>
            <a:r>
              <a:rPr lang="sl-SI" dirty="0">
                <a:solidFill>
                  <a:srgbClr val="00B050"/>
                </a:solidFill>
              </a:rPr>
              <a:t>na slovenskih </a:t>
            </a:r>
            <a:r>
              <a:rPr lang="sl-SI" dirty="0" smtClean="0">
                <a:solidFill>
                  <a:srgbClr val="00B050"/>
                </a:solidFill>
              </a:rPr>
              <a:t>univerzah</a:t>
            </a:r>
          </a:p>
          <a:p>
            <a:r>
              <a:rPr lang="sl-SI" sz="1600" dirty="0" smtClean="0"/>
              <a:t>Število </a:t>
            </a:r>
            <a:r>
              <a:rPr lang="sl-SI" sz="1600" dirty="0"/>
              <a:t>študentov </a:t>
            </a:r>
            <a:r>
              <a:rPr lang="sl-SI" sz="1600" dirty="0" smtClean="0"/>
              <a:t>na vseh stopnjah študijskih programov slovenskih univerz </a:t>
            </a:r>
            <a:r>
              <a:rPr lang="sl-SI" sz="1600" dirty="0"/>
              <a:t>in </a:t>
            </a:r>
            <a:r>
              <a:rPr lang="sl-SI" sz="1600" dirty="0" smtClean="0"/>
              <a:t>visokošolskih zavodih </a:t>
            </a:r>
            <a:r>
              <a:rPr lang="sl-SI" sz="1600" dirty="0"/>
              <a:t>v študijskem letu </a:t>
            </a:r>
            <a:r>
              <a:rPr lang="sl-SI" sz="1600" dirty="0" smtClean="0"/>
              <a:t>2016/2017 je bilo 1894, od teh je na doktorskem študiju bilo vpisanih 35 študentov.</a:t>
            </a:r>
          </a:p>
          <a:p>
            <a:r>
              <a:rPr lang="sl-SI" sz="1600" dirty="0" smtClean="0"/>
              <a:t>Največ, 436 študentov</a:t>
            </a:r>
            <a:r>
              <a:rPr lang="sl-SI" sz="1600" dirty="0"/>
              <a:t>, </a:t>
            </a:r>
            <a:r>
              <a:rPr lang="sl-SI" sz="1600" dirty="0" smtClean="0"/>
              <a:t>je študiralo družbene</a:t>
            </a:r>
            <a:r>
              <a:rPr lang="sl-SI" sz="1600" dirty="0"/>
              <a:t>, poslovne, upravne in pravne </a:t>
            </a:r>
            <a:r>
              <a:rPr lang="sl-SI" sz="1600" dirty="0" smtClean="0"/>
              <a:t>vede. Na študij t</a:t>
            </a:r>
            <a:r>
              <a:rPr lang="de-DE" sz="1600" dirty="0" err="1" smtClean="0"/>
              <a:t>ehni</a:t>
            </a:r>
            <a:r>
              <a:rPr lang="sl-SI" sz="1600" dirty="0" err="1" smtClean="0"/>
              <a:t>čnih</a:t>
            </a:r>
            <a:r>
              <a:rPr lang="sl-SI" sz="1600" dirty="0" smtClean="0"/>
              <a:t> ved</a:t>
            </a:r>
            <a:r>
              <a:rPr lang="de-DE" sz="1600" dirty="0" smtClean="0"/>
              <a:t>, </a:t>
            </a:r>
            <a:r>
              <a:rPr lang="sl-SI" sz="1600" dirty="0" smtClean="0"/>
              <a:t> </a:t>
            </a:r>
            <a:r>
              <a:rPr lang="de-DE" sz="1600" dirty="0" err="1" smtClean="0"/>
              <a:t>proizvodn</a:t>
            </a:r>
            <a:r>
              <a:rPr lang="sl-SI" sz="1600" dirty="0" smtClean="0"/>
              <a:t>ih</a:t>
            </a:r>
            <a:r>
              <a:rPr lang="de-DE" sz="1600" dirty="0" smtClean="0"/>
              <a:t> </a:t>
            </a:r>
            <a:r>
              <a:rPr lang="de-DE" sz="1600" dirty="0" err="1" smtClean="0"/>
              <a:t>tehnologij</a:t>
            </a:r>
            <a:r>
              <a:rPr lang="de-DE" sz="1600" dirty="0" smtClean="0"/>
              <a:t> </a:t>
            </a:r>
            <a:r>
              <a:rPr lang="de-DE" sz="1600" dirty="0"/>
              <a:t>in </a:t>
            </a:r>
            <a:r>
              <a:rPr lang="de-DE" sz="1600" dirty="0" err="1" smtClean="0"/>
              <a:t>gradbeništv</a:t>
            </a:r>
            <a:r>
              <a:rPr lang="sl-SI" sz="1600" dirty="0" smtClean="0"/>
              <a:t>a je vpisanih bilo 349 študentov, zdravstvo in socialo jih je študiralo 287.</a:t>
            </a:r>
          </a:p>
          <a:p>
            <a:r>
              <a:rPr lang="sl-SI" sz="1600" dirty="0" smtClean="0"/>
              <a:t>V letu 2016 je iz SAŠA regije diplomiralo </a:t>
            </a:r>
            <a:r>
              <a:rPr lang="sl-SI" sz="1600" dirty="0"/>
              <a:t>807 </a:t>
            </a:r>
            <a:r>
              <a:rPr lang="sl-SI" sz="1600" dirty="0" smtClean="0"/>
              <a:t>diplomantov, od teh </a:t>
            </a:r>
            <a:r>
              <a:rPr lang="sl-SI" sz="1600" dirty="0"/>
              <a:t>je 389 diplomantov študij zaključilo po </a:t>
            </a:r>
            <a:r>
              <a:rPr lang="sl-SI" sz="1600" dirty="0" smtClean="0"/>
              <a:t> </a:t>
            </a:r>
            <a:r>
              <a:rPr lang="sl-SI" sz="1600" dirty="0"/>
              <a:t>študijskih programih, ki so veljali do 30. 9. 2016</a:t>
            </a:r>
            <a:r>
              <a:rPr lang="sl-SI" sz="1600" dirty="0" smtClean="0"/>
              <a:t>.</a:t>
            </a:r>
          </a:p>
          <a:p>
            <a:endParaRPr lang="sl-SI" sz="1400" dirty="0">
              <a:solidFill>
                <a:srgbClr val="00B050"/>
              </a:solidFill>
            </a:endParaRPr>
          </a:p>
          <a:p>
            <a:endParaRPr lang="sl-SI" sz="1400" dirty="0" smtClean="0">
              <a:solidFill>
                <a:srgbClr val="00B050"/>
              </a:solidFill>
            </a:endParaRPr>
          </a:p>
        </p:txBody>
      </p:sp>
      <p:graphicFrame>
        <p:nvGraphicFramePr>
          <p:cNvPr id="6" name="Grafikon 5"/>
          <p:cNvGraphicFramePr>
            <a:graphicFrameLocks/>
          </p:cNvGraphicFramePr>
          <p:nvPr>
            <p:extLst>
              <p:ext uri="{D42A27DB-BD31-4B8C-83A1-F6EECF244321}">
                <p14:modId xmlns:p14="http://schemas.microsoft.com/office/powerpoint/2010/main" val="1272082270"/>
              </p:ext>
            </p:extLst>
          </p:nvPr>
        </p:nvGraphicFramePr>
        <p:xfrm>
          <a:off x="1609345" y="2895529"/>
          <a:ext cx="6236207" cy="3962471"/>
        </p:xfrm>
        <a:graphic>
          <a:graphicData uri="http://schemas.openxmlformats.org/drawingml/2006/chart">
            <c:chart xmlns:c="http://schemas.openxmlformats.org/drawingml/2006/chart" xmlns:r="http://schemas.openxmlformats.org/officeDocument/2006/relationships" r:id="rId2"/>
          </a:graphicData>
        </a:graphic>
      </p:graphicFrame>
      <p:sp>
        <p:nvSpPr>
          <p:cNvPr id="7" name="Pravokotnik 6"/>
          <p:cNvSpPr/>
          <p:nvPr/>
        </p:nvSpPr>
        <p:spPr>
          <a:xfrm>
            <a:off x="1609344" y="2587752"/>
            <a:ext cx="8951079" cy="307777"/>
          </a:xfrm>
          <a:prstGeom prst="rect">
            <a:avLst/>
          </a:prstGeom>
        </p:spPr>
        <p:txBody>
          <a:bodyPr wrap="square">
            <a:spAutoFit/>
          </a:bodyPr>
          <a:lstStyle/>
          <a:p>
            <a:r>
              <a:rPr lang="sl-SI" sz="1400" dirty="0">
                <a:solidFill>
                  <a:srgbClr val="00B050"/>
                </a:solidFill>
              </a:rPr>
              <a:t>Pregled diplomantov v letu 2016</a:t>
            </a:r>
            <a:r>
              <a:rPr lang="sl-SI" sz="1400" dirty="0" smtClean="0">
                <a:solidFill>
                  <a:srgbClr val="00B050"/>
                </a:solidFill>
              </a:rPr>
              <a:t>, </a:t>
            </a:r>
            <a:r>
              <a:rPr lang="sl-SI" sz="1400" dirty="0">
                <a:solidFill>
                  <a:srgbClr val="00B050"/>
                </a:solidFill>
              </a:rPr>
              <a:t>po </a:t>
            </a:r>
            <a:r>
              <a:rPr lang="sl-SI" sz="1400" dirty="0" smtClean="0">
                <a:solidFill>
                  <a:srgbClr val="00B050"/>
                </a:solidFill>
              </a:rPr>
              <a:t>študijskih področjih  </a:t>
            </a:r>
            <a:endParaRPr lang="sl-SI" sz="1400" dirty="0">
              <a:solidFill>
                <a:srgbClr val="00B050"/>
              </a:solidFill>
            </a:endParaRPr>
          </a:p>
        </p:txBody>
      </p:sp>
    </p:spTree>
    <p:extLst>
      <p:ext uri="{BB962C8B-B14F-4D97-AF65-F5344CB8AC3E}">
        <p14:creationId xmlns:p14="http://schemas.microsoft.com/office/powerpoint/2010/main" val="34018626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lika 3"/>
          <p:cNvPicPr>
            <a:picLocks noChangeAspect="1"/>
          </p:cNvPicPr>
          <p:nvPr/>
        </p:nvPicPr>
        <p:blipFill rotWithShape="1">
          <a:blip r:embed="rId2">
            <a:extLst>
              <a:ext uri="{28A0092B-C50C-407E-A947-70E740481C1C}">
                <a14:useLocalDpi xmlns:a14="http://schemas.microsoft.com/office/drawing/2010/main" val="0"/>
              </a:ext>
            </a:extLst>
          </a:blip>
          <a:srcRect b="25782"/>
          <a:stretch/>
        </p:blipFill>
        <p:spPr>
          <a:xfrm>
            <a:off x="861870" y="163208"/>
            <a:ext cx="7672530" cy="5694396"/>
          </a:xfrm>
          <a:prstGeom prst="rect">
            <a:avLst/>
          </a:prstGeom>
        </p:spPr>
      </p:pic>
      <p:pic>
        <p:nvPicPr>
          <p:cNvPr id="7" name="Slika 6"/>
          <p:cNvPicPr>
            <a:picLocks noChangeAspect="1"/>
          </p:cNvPicPr>
          <p:nvPr/>
        </p:nvPicPr>
        <p:blipFill rotWithShape="1">
          <a:blip r:embed="rId2">
            <a:extLst>
              <a:ext uri="{28A0092B-C50C-407E-A947-70E740481C1C}">
                <a14:useLocalDpi xmlns:a14="http://schemas.microsoft.com/office/drawing/2010/main" val="0"/>
              </a:ext>
            </a:extLst>
          </a:blip>
          <a:srcRect t="87712"/>
          <a:stretch/>
        </p:blipFill>
        <p:spPr>
          <a:xfrm>
            <a:off x="1189856" y="6085489"/>
            <a:ext cx="6942419" cy="853039"/>
          </a:xfrm>
          <a:prstGeom prst="rect">
            <a:avLst/>
          </a:prstGeom>
        </p:spPr>
      </p:pic>
    </p:spTree>
    <p:extLst>
      <p:ext uri="{BB962C8B-B14F-4D97-AF65-F5344CB8AC3E}">
        <p14:creationId xmlns:p14="http://schemas.microsoft.com/office/powerpoint/2010/main" val="34527544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slov 5"/>
          <p:cNvSpPr>
            <a:spLocks noGrp="1"/>
          </p:cNvSpPr>
          <p:nvPr>
            <p:ph type="title"/>
          </p:nvPr>
        </p:nvSpPr>
        <p:spPr>
          <a:xfrm>
            <a:off x="618218" y="210212"/>
            <a:ext cx="8596668" cy="461200"/>
          </a:xfrm>
        </p:spPr>
        <p:txBody>
          <a:bodyPr>
            <a:normAutofit/>
          </a:bodyPr>
          <a:lstStyle/>
          <a:p>
            <a:r>
              <a:rPr lang="sl-SI" sz="1800" dirty="0" smtClean="0">
                <a:solidFill>
                  <a:schemeClr val="tx1"/>
                </a:solidFill>
                <a:latin typeface="Myriad Pro" pitchFamily="34" charset="0"/>
              </a:rPr>
              <a:t>Deficitarni poklici v Savinjsko-šaleški regiji, podpora industriji 4. generacije</a:t>
            </a:r>
            <a:endParaRPr lang="sl-SI" sz="1800" dirty="0">
              <a:solidFill>
                <a:schemeClr val="tx1"/>
              </a:solidFill>
              <a:latin typeface="Myriad Pro" pitchFamily="34" charset="0"/>
            </a:endParaRPr>
          </a:p>
        </p:txBody>
      </p:sp>
      <p:cxnSp>
        <p:nvCxnSpPr>
          <p:cNvPr id="12" name="Raven povezovalnik 11"/>
          <p:cNvCxnSpPr/>
          <p:nvPr/>
        </p:nvCxnSpPr>
        <p:spPr>
          <a:xfrm flipH="1">
            <a:off x="609600" y="312174"/>
            <a:ext cx="8618" cy="400648"/>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2" name="Slika 1"/>
          <p:cNvPicPr>
            <a:picLocks noChangeAspect="1"/>
          </p:cNvPicPr>
          <p:nvPr/>
        </p:nvPicPr>
        <p:blipFill rotWithShape="1">
          <a:blip r:embed="rId2">
            <a:extLst>
              <a:ext uri="{28A0092B-C50C-407E-A947-70E740481C1C}">
                <a14:useLocalDpi xmlns:a14="http://schemas.microsoft.com/office/drawing/2010/main" val="0"/>
              </a:ext>
            </a:extLst>
          </a:blip>
          <a:srcRect l="4126" t="36826" r="6976" b="21111"/>
          <a:stretch/>
        </p:blipFill>
        <p:spPr>
          <a:xfrm>
            <a:off x="476700" y="1643743"/>
            <a:ext cx="8765271" cy="4147457"/>
          </a:xfrm>
          <a:prstGeom prst="rect">
            <a:avLst/>
          </a:prstGeom>
        </p:spPr>
      </p:pic>
    </p:spTree>
    <p:extLst>
      <p:ext uri="{BB962C8B-B14F-4D97-AF65-F5344CB8AC3E}">
        <p14:creationId xmlns:p14="http://schemas.microsoft.com/office/powerpoint/2010/main" val="1482769405"/>
      </p:ext>
    </p:extLst>
  </p:cSld>
  <p:clrMapOvr>
    <a:masterClrMapping/>
  </p:clrMapOvr>
  <p:timing>
    <p:tnLst>
      <p:par>
        <p:cTn id="1" dur="indefinite" restart="never" nodeType="tmRoot"/>
      </p:par>
    </p:tnLst>
  </p:timing>
</p:sld>
</file>

<file path=ppt/theme/theme1.xml><?xml version="1.0" encoding="utf-8"?>
<a:theme xmlns:a="http://schemas.openxmlformats.org/drawingml/2006/main" name="Gladko">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sar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isarn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sar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Facet</Template>
  <TotalTime>2364</TotalTime>
  <Words>1336</Words>
  <Application>Microsoft Office PowerPoint</Application>
  <PresentationFormat>Širokozaslonsko</PresentationFormat>
  <Paragraphs>106</Paragraphs>
  <Slides>13</Slides>
  <Notes>1</Notes>
  <HiddenSlides>0</HiddenSlides>
  <MMClips>0</MMClips>
  <ScaleCrop>false</ScaleCrop>
  <HeadingPairs>
    <vt:vector size="6" baseType="variant">
      <vt:variant>
        <vt:lpstr>Uporabljene pisave</vt:lpstr>
      </vt:variant>
      <vt:variant>
        <vt:i4>8</vt:i4>
      </vt:variant>
      <vt:variant>
        <vt:lpstr>Tema</vt:lpstr>
      </vt:variant>
      <vt:variant>
        <vt:i4>1</vt:i4>
      </vt:variant>
      <vt:variant>
        <vt:lpstr>Naslovi diapozitivov</vt:lpstr>
      </vt:variant>
      <vt:variant>
        <vt:i4>13</vt:i4>
      </vt:variant>
    </vt:vector>
  </HeadingPairs>
  <TitlesOfParts>
    <vt:vector size="22" baseType="lpstr">
      <vt:lpstr>Arial</vt:lpstr>
      <vt:lpstr>Calibri</vt:lpstr>
      <vt:lpstr>Humanist-521Light</vt:lpstr>
      <vt:lpstr>Myriad Pro</vt:lpstr>
      <vt:lpstr>MyriadPro-Regular</vt:lpstr>
      <vt:lpstr>Times New Roman</vt:lpstr>
      <vt:lpstr>Trebuchet MS</vt:lpstr>
      <vt:lpstr>Wingdings 3</vt:lpstr>
      <vt:lpstr>Gladko</vt:lpstr>
      <vt:lpstr>Novinarska konferenca Mestna občina Velenje, 4.april 2018  Naslov razvojne regijske konference:„Kako strokovnjake navdušiti, da bodo svoje življenjsko poslanstvo uresničili v Savinjsko-šaleški regiji“</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Deficitarni poklici v Savinjsko-šaleški regiji, podpora industriji 4. generacije</vt:lpstr>
      <vt:lpstr>PowerPointova predstavitev</vt:lpstr>
      <vt:lpstr>PowerPointova predstavitev</vt:lpstr>
      <vt:lpstr>PowerPointova predstavitev</vt:lpstr>
      <vt:lpstr>PowerPointova predstavitev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PowerPointova predstavitev</dc:title>
  <dc:creator>Uporabnik sistema Windows</dc:creator>
  <cp:lastModifiedBy>M3-211-00 Franc Žerdin</cp:lastModifiedBy>
  <cp:revision>179</cp:revision>
  <dcterms:created xsi:type="dcterms:W3CDTF">2017-09-21T18:04:18Z</dcterms:created>
  <dcterms:modified xsi:type="dcterms:W3CDTF">2018-04-03T08:06:40Z</dcterms:modified>
</cp:coreProperties>
</file>